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28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979B527A-34D9-448E-A428-7F66E4B3AF2B}" type="datetimeFigureOut">
              <a:rPr lang="el-GR" smtClean="0"/>
              <a:pPr/>
              <a:t>16/5/2019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F0C0770-A544-4485-B63C-87CA601D98A8}"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979B527A-34D9-448E-A428-7F66E4B3AF2B}" type="datetimeFigureOut">
              <a:rPr lang="el-GR" smtClean="0"/>
              <a:pPr/>
              <a:t>16/5/2019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F0C0770-A544-4485-B63C-87CA601D98A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979B527A-34D9-448E-A428-7F66E4B3AF2B}" type="datetimeFigureOut">
              <a:rPr lang="el-GR" smtClean="0"/>
              <a:pPr/>
              <a:t>16/5/2019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F0C0770-A544-4485-B63C-87CA601D98A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979B527A-34D9-448E-A428-7F66E4B3AF2B}" type="datetimeFigureOut">
              <a:rPr lang="el-GR" smtClean="0"/>
              <a:pPr/>
              <a:t>16/5/2019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F0C0770-A544-4485-B63C-87CA601D98A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979B527A-34D9-448E-A428-7F66E4B3AF2B}" type="datetimeFigureOut">
              <a:rPr lang="el-GR" smtClean="0"/>
              <a:pPr/>
              <a:t>16/5/2019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F0C0770-A544-4485-B63C-87CA601D98A8}"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979B527A-34D9-448E-A428-7F66E4B3AF2B}" type="datetimeFigureOut">
              <a:rPr lang="el-GR" smtClean="0"/>
              <a:pPr/>
              <a:t>16/5/2019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F0C0770-A544-4485-B63C-87CA601D98A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979B527A-34D9-448E-A428-7F66E4B3AF2B}" type="datetimeFigureOut">
              <a:rPr lang="el-GR" smtClean="0"/>
              <a:pPr/>
              <a:t>16/5/2019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F0C0770-A544-4485-B63C-87CA601D98A8}"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979B527A-34D9-448E-A428-7F66E4B3AF2B}" type="datetimeFigureOut">
              <a:rPr lang="el-GR" smtClean="0"/>
              <a:pPr/>
              <a:t>16/5/2019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F0C0770-A544-4485-B63C-87CA601D98A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79B527A-34D9-448E-A428-7F66E4B3AF2B}" type="datetimeFigureOut">
              <a:rPr lang="el-GR" smtClean="0"/>
              <a:pPr/>
              <a:t>16/5/2019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F0C0770-A544-4485-B63C-87CA601D98A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79B527A-34D9-448E-A428-7F66E4B3AF2B}" type="datetimeFigureOut">
              <a:rPr lang="el-GR" smtClean="0"/>
              <a:pPr/>
              <a:t>16/5/2019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F0C0770-A544-4485-B63C-87CA601D98A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79B527A-34D9-448E-A428-7F66E4B3AF2B}" type="datetimeFigureOut">
              <a:rPr lang="el-GR" smtClean="0"/>
              <a:pPr/>
              <a:t>16/5/2019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F0C0770-A544-4485-B63C-87CA601D98A8}"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9B527A-34D9-448E-A428-7F66E4B3AF2B}" type="datetimeFigureOut">
              <a:rPr lang="el-GR" smtClean="0"/>
              <a:pPr/>
              <a:t>16/5/2019</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0C0770-A544-4485-B63C-87CA601D98A8}"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pontos-news.gr/pontic-main-category/istori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Εικόνα" descr="genoktoniatoupontou1704.jpg"/>
          <p:cNvPicPr>
            <a:picLocks noChangeAspect="1"/>
          </p:cNvPicPr>
          <p:nvPr/>
        </p:nvPicPr>
        <p:blipFill>
          <a:blip r:embed="rId2" cstate="print"/>
          <a:stretch>
            <a:fillRect/>
          </a:stretch>
        </p:blipFill>
        <p:spPr>
          <a:xfrm>
            <a:off x="0" y="0"/>
            <a:ext cx="9144000" cy="6858000"/>
          </a:xfrm>
          <a:prstGeom prst="rect">
            <a:avLst/>
          </a:prstGeom>
        </p:spPr>
      </p:pic>
      <p:sp>
        <p:nvSpPr>
          <p:cNvPr id="3" name="2 - Υπότιτλος"/>
          <p:cNvSpPr>
            <a:spLocks noGrp="1"/>
          </p:cNvSpPr>
          <p:nvPr>
            <p:ph type="subTitle" idx="1"/>
          </p:nvPr>
        </p:nvSpPr>
        <p:spPr>
          <a:xfrm>
            <a:off x="1357290" y="0"/>
            <a:ext cx="6400800" cy="928694"/>
          </a:xfrm>
        </p:spPr>
        <p:txBody>
          <a:bodyPr>
            <a:normAutofit lnSpcReduction="10000"/>
          </a:bodyPr>
          <a:lstStyle/>
          <a:p>
            <a:r>
              <a:rPr lang="el-GR" sz="60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ΠΟΝΤΟΣ </a:t>
            </a:r>
            <a:endParaRPr lang="el-GR" sz="60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0"/>
            <a:ext cx="8229600" cy="571504"/>
          </a:xfrm>
        </p:spPr>
        <p:txBody>
          <a:bodyPr>
            <a:normAutofit/>
          </a:bodyPr>
          <a:lstStyle/>
          <a:p>
            <a:r>
              <a:rPr lang="el-GR" sz="2400" b="1" dirty="0" smtClean="0"/>
              <a:t>ΠΟΝΤΙΑΚΗ ΓΕΝΟΚΤΟΝΙΑ</a:t>
            </a:r>
            <a:endParaRPr lang="el-GR" sz="2400" b="1" dirty="0"/>
          </a:p>
        </p:txBody>
      </p:sp>
      <p:sp>
        <p:nvSpPr>
          <p:cNvPr id="3" name="2 - Θέση περιεχομένου"/>
          <p:cNvSpPr>
            <a:spLocks noGrp="1"/>
          </p:cNvSpPr>
          <p:nvPr>
            <p:ph idx="1"/>
          </p:nvPr>
        </p:nvSpPr>
        <p:spPr>
          <a:xfrm>
            <a:off x="457200" y="571480"/>
            <a:ext cx="8229600" cy="5554683"/>
          </a:xfrm>
        </p:spPr>
        <p:txBody>
          <a:bodyPr>
            <a:normAutofit fontScale="77500" lnSpcReduction="20000"/>
          </a:bodyPr>
          <a:lstStyle/>
          <a:p>
            <a:pPr algn="ctr">
              <a:buNone/>
            </a:pPr>
            <a:r>
              <a:rPr lang="el-GR" sz="2400" b="1" dirty="0" smtClean="0"/>
              <a:t>Α΄ φάση</a:t>
            </a:r>
            <a:r>
              <a:rPr lang="el-GR" sz="2400" b="1" dirty="0"/>
              <a:t>:</a:t>
            </a:r>
            <a:r>
              <a:rPr lang="el-GR" sz="2400" b="1" dirty="0" smtClean="0"/>
              <a:t> 1914-1918</a:t>
            </a:r>
          </a:p>
          <a:p>
            <a:pPr algn="just"/>
            <a:r>
              <a:rPr lang="el-GR" sz="2400" dirty="0"/>
              <a:t>Το 1915 ήταν μια χρονιά ορόσημο για τον ποντιακό ελληνισμό της </a:t>
            </a:r>
            <a:r>
              <a:rPr lang="el-GR" sz="2400" dirty="0" err="1"/>
              <a:t>Μικράς</a:t>
            </a:r>
            <a:r>
              <a:rPr lang="el-GR" sz="2400" dirty="0"/>
              <a:t> Ασίας. Τη χρονιά εκείνη, και ενώ όλα τα ευρωπαϊκά κράτη είχαν εμπλακεί στον Α΄ Παγκόσμιο Πόλεμο, οι Τούρκοι εκπόνησαν ένα σχέδιο εξόντωσης των χριστιανικών πληθυσμών της </a:t>
            </a:r>
            <a:r>
              <a:rPr lang="el-GR" sz="2400" dirty="0" err="1"/>
              <a:t>Μικράς</a:t>
            </a:r>
            <a:r>
              <a:rPr lang="el-GR" sz="2400" dirty="0"/>
              <a:t> Ασίας. Τον Ιούνιο πραγματοποιήθηκε η εξορία και στη συνέχεια η σφαγή των Αρμενίων, ενώ αρχίζουν οι πρώτες βιαιοπραγίες εναντίον του ποντιακού στοιχείου. Τον Δεκέμβριο του 1916 εκπονήθηκε από τους Τούρκους στρατηγούς </a:t>
            </a:r>
            <a:r>
              <a:rPr lang="el-GR" sz="2400" dirty="0" err="1"/>
              <a:t>Εμβέρ</a:t>
            </a:r>
            <a:r>
              <a:rPr lang="el-GR" sz="2400" dirty="0"/>
              <a:t> και </a:t>
            </a:r>
            <a:r>
              <a:rPr lang="el-GR" sz="2400" dirty="0" err="1"/>
              <a:t>Ταλαάτ</a:t>
            </a:r>
            <a:r>
              <a:rPr lang="el-GR" sz="2400" dirty="0"/>
              <a:t> σχέδιο εξόντωσης του άμαχου ελληνικού πληθυσμού του Πόντου που προέβλεπε «Άμεση εξόντωση μόνον των ανδρών των πόλεων από 16 έως 60 ετών και γενική εξορία όλων των ανδρών και γυναικόπαιδων των χωριών στα ενδότερα της Ανατολής με πρόγραμμα σφαγής και εξόντωσης».</a:t>
            </a:r>
          </a:p>
          <a:p>
            <a:pPr algn="just"/>
            <a:r>
              <a:rPr lang="el-GR" sz="2400" dirty="0"/>
              <a:t>Το πρόγραμμα ξεκίνησε 15 ημέρες αργότερα και εφαρμόστηκε κυρίως στις περιοχές της Σαμψούντας και της </a:t>
            </a:r>
            <a:r>
              <a:rPr lang="el-GR" sz="2400" dirty="0" err="1"/>
              <a:t>Πάφρας</a:t>
            </a:r>
            <a:r>
              <a:rPr lang="el-GR" sz="2400" dirty="0"/>
              <a:t>. Η περιοχή της Τραπεζούντας είχε γλιτώσει από τη μανία των Τούρκων διότι είχε καταληφθεί τον Απρίλιο του 1916 από τον ρωσικό </a:t>
            </a:r>
            <a:r>
              <a:rPr lang="el-GR" sz="2400" dirty="0" smtClean="0"/>
              <a:t>στρατό. </a:t>
            </a:r>
            <a:r>
              <a:rPr lang="el-GR" sz="2400" dirty="0"/>
              <a:t>Όταν όμως οι Ρώσοι εγκατέλειψαν την πόλη τον Φεβρουάριο του 1918, τότε ο μισός περίπου πληθυσμός της περιοχής εγκατέλειψε τις εστίες του και ακολούθησε τον ρωσικό στρατό κατά την υποχώρησή του. Οι περισσότεροι από τους πρόσφυγες εγκαταστάθηκαν στην περιοχή του Καυκάσου και των παραλίων της Γεωργίας.</a:t>
            </a:r>
          </a:p>
          <a:p>
            <a:pPr>
              <a:buNone/>
            </a:pPr>
            <a:endParaRPr lang="el-GR"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214290"/>
            <a:ext cx="9144000" cy="6643710"/>
          </a:xfrm>
        </p:spPr>
        <p:txBody>
          <a:bodyPr>
            <a:normAutofit lnSpcReduction="10000"/>
          </a:bodyPr>
          <a:lstStyle/>
          <a:p>
            <a:pPr algn="ctr">
              <a:buNone/>
            </a:pPr>
            <a:r>
              <a:rPr lang="el-GR" sz="2000" b="1" dirty="0" smtClean="0"/>
              <a:t>Β΄ΦΑΣΗ 1918-1922</a:t>
            </a:r>
          </a:p>
          <a:p>
            <a:pPr>
              <a:buNone/>
            </a:pPr>
            <a:r>
              <a:rPr lang="el-GR" sz="2000" dirty="0" smtClean="0"/>
              <a:t>      Οι Πόντιοι πίστεψαν ότι το τέλος του Α΄ Παγκόσμιου Πολέμου θα έφερνε και οριστικό τέρμα στα δεινά τους, αλλά διαψεύσθηκαν...</a:t>
            </a:r>
          </a:p>
          <a:p>
            <a:pPr>
              <a:buNone/>
            </a:pPr>
            <a:r>
              <a:rPr lang="el-GR" sz="2000" dirty="0" smtClean="0"/>
              <a:t>      Οι </a:t>
            </a:r>
            <a:r>
              <a:rPr lang="el-GR" sz="2000" dirty="0"/>
              <a:t>εκκλήσεις τους για να συμπεριληφθούν στο ελληνικό κράτος δεν εισακούστηκαν από τον Ελευθέριο Βενιζέλο, ο οποίος θεωρούσε ότι ο Πόντος ήταν πολύ απομακρυσμένος από τις υπόλοιπες ελληνικές περιοχές με αποτέλεσμα να είναι αδύνατη η υπεράσπισή του από τις τουρκικές επιδρομές. </a:t>
            </a:r>
            <a:endParaRPr lang="el-GR" sz="2000" dirty="0" smtClean="0"/>
          </a:p>
          <a:p>
            <a:pPr>
              <a:buNone/>
            </a:pPr>
            <a:r>
              <a:rPr lang="el-GR" sz="2000" dirty="0"/>
              <a:t> </a:t>
            </a:r>
            <a:r>
              <a:rPr lang="el-GR" sz="2000" dirty="0" smtClean="0"/>
              <a:t>     Σε </a:t>
            </a:r>
            <a:r>
              <a:rPr lang="el-GR" sz="2000" dirty="0"/>
              <a:t>αντάλλαγμα πρότεινε να προχωρήσουν οι Πόντιοι στη δημιουργία μιας ομοσπονδίας με τους Αρμένιους, και πράγματι ο αρχιεπίσκοπος Τραπεζούντας Χρύσανθος </a:t>
            </a:r>
            <a:r>
              <a:rPr lang="el-GR" sz="2000" dirty="0" smtClean="0"/>
              <a:t>Φιλιππίδης</a:t>
            </a:r>
            <a:r>
              <a:rPr lang="el-GR" sz="2000" dirty="0"/>
              <a:t> και ο πρόεδρος των Αρμενίων Αλέξανδρος </a:t>
            </a:r>
            <a:r>
              <a:rPr lang="el-GR" sz="2000" dirty="0" err="1"/>
              <a:t>Χατισιάν</a:t>
            </a:r>
            <a:r>
              <a:rPr lang="el-GR" sz="2000" dirty="0"/>
              <a:t> υπέγραψαν τον Ιανουάριο του 1920 συμφωνία για τη δημιουργία </a:t>
            </a:r>
            <a:r>
              <a:rPr lang="el-GR" sz="2000" dirty="0" err="1"/>
              <a:t>ποντοαρμενικού</a:t>
            </a:r>
            <a:r>
              <a:rPr lang="el-GR" sz="2000" dirty="0"/>
              <a:t> κράτους</a:t>
            </a:r>
            <a:r>
              <a:rPr lang="el-GR" sz="2000" dirty="0" smtClean="0"/>
              <a:t>.</a:t>
            </a:r>
          </a:p>
          <a:p>
            <a:pPr>
              <a:buNone/>
            </a:pPr>
            <a:r>
              <a:rPr lang="el-GR" sz="2000" dirty="0"/>
              <a:t> </a:t>
            </a:r>
            <a:r>
              <a:rPr lang="el-GR" sz="2000" dirty="0" smtClean="0"/>
              <a:t>      </a:t>
            </a:r>
            <a:r>
              <a:rPr lang="el-GR" sz="2000" dirty="0"/>
              <a:t>Όμως τον Νοέμβριο του 1920 ο αρμενικός στρατός ηττήθηκε στο Ερζερούμ από τις δυνάμεις του Κεμάλ με αποτέλεσμα να συνθηκολογήσουν οι Αρμένιοι και να μείνουν οι Πόντιοι μόνοι τους. Έκτοτε και μέχρι τον Αύγουστο του 1922 ο Κεμάλ, έχοντας εκκαθαρίσει τα δευτερεύοντα μέτωπα στη Μικρά Ασία, προχώρησε ανενόχλητος στη σταδιακή εξόντωση του ποντιακού ελληνισμού. Οι πόλεις και τα χωριά κάηκαν, οι χωρικοί σφάχτηκαν, ατιμάστηκαν, εξορίστηκαν ή έφευγαν ομαδικά στα δάση και στα βουνά. Όσοι άνδρες συλλαμβάνονταν προωθούνταν στο εσωτερικό της </a:t>
            </a:r>
            <a:r>
              <a:rPr lang="el-GR" sz="2000" dirty="0" err="1"/>
              <a:t>Μικράς</a:t>
            </a:r>
            <a:r>
              <a:rPr lang="el-GR" sz="2000" dirty="0"/>
              <a:t> Ασίας. Υπολογίζεται ότι στο διάστημα 1914-1922 εξοντώθηκαν περίπου 200.000 Πόντιοι.</a:t>
            </a:r>
          </a:p>
          <a:p>
            <a:pPr algn="just">
              <a:buNone/>
            </a:pPr>
            <a:endParaRPr lang="el-GR" sz="20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2844" y="285728"/>
            <a:ext cx="9001156" cy="6215106"/>
          </a:xfrm>
        </p:spPr>
        <p:txBody>
          <a:bodyPr>
            <a:normAutofit fontScale="55000" lnSpcReduction="20000"/>
          </a:bodyPr>
          <a:lstStyle/>
          <a:p>
            <a:pPr>
              <a:buNone/>
            </a:pPr>
            <a:r>
              <a:rPr lang="el-GR" dirty="0" smtClean="0"/>
              <a:t>      Οι </a:t>
            </a:r>
            <a:r>
              <a:rPr lang="el-GR" dirty="0"/>
              <a:t>Τούρκοι εκτόπιζαν και εξόριζαν τους Έλληνες μέσα στην βαρύτερη κακοκαιρία, χωρίς να τους επιτρέπουν να παραλάβουν ούτε τρόφιμα ούτε στρώματα. Τα κυβερνητικά όργανα που συνόδευαν τους </a:t>
            </a:r>
            <a:r>
              <a:rPr lang="el-GR" dirty="0" err="1"/>
              <a:t>εκτοπιζόμενους</a:t>
            </a:r>
            <a:r>
              <a:rPr lang="el-GR" dirty="0"/>
              <a:t> δεν επέτρεπαν στα θύματά τους να σταθμεύουν σε κατοικημένα μέρη, αλλά μόνο σε μέρη έρημα και εκτεθειμένα στις χειμερινές συνθήκες</a:t>
            </a:r>
            <a:r>
              <a:rPr lang="el-GR" dirty="0" smtClean="0"/>
              <a:t>.</a:t>
            </a:r>
          </a:p>
          <a:p>
            <a:pPr>
              <a:buNone/>
            </a:pPr>
            <a:r>
              <a:rPr lang="el-GR" dirty="0" smtClean="0"/>
              <a:t> </a:t>
            </a:r>
          </a:p>
          <a:p>
            <a:pPr>
              <a:buNone/>
            </a:pPr>
            <a:r>
              <a:rPr lang="el-GR" dirty="0"/>
              <a:t> </a:t>
            </a:r>
            <a:r>
              <a:rPr lang="el-GR" dirty="0" smtClean="0"/>
              <a:t>      Ο </a:t>
            </a:r>
            <a:r>
              <a:rPr lang="el-GR" dirty="0"/>
              <a:t>σκοπός ήταν διπλός: πρώτα να μην μπορούν να στεγασθούν και έπειτα να μην μπορούν να αγοράσουν τρόφιμα. Δεν επέτρεπαν για κανένα λόγο να δώσουν βοήθεια στους γέρους γονείς ή στα ανήλικα παιδιά και στους αρρώστους, οι οποίοι εγκαταλείπονταν στα φαράγγια και στα δάση και πέθαιναν από την πείνα ή αποτελειώνονταν από την λόγχη των Τούρκων. Σε διάφορα μέρη της χώρας ιδρύθηκαν λουτρώνες δήθεν για στρατιωτικούς λόγους. Τα κυβερνητικά και αστυνομικά όργανα που οδηγούσαν τους μετατοπιζόμενους εξανάγκαζαν τους δυστυχείς για λόγους δήθεν υγιεινής να λουστούν. Έβαζαν κατά εκατοντάδες άνδρες, γυναίκες και παιδιά στα λουτρά, γυμνούς, με θερμοκρασία 40 βαθμών. Τα ενδύματα των δυστυχών λεηλατούνταν. Όταν έβγαιναν από το λουτρό, τους εξανάγκαζαν να παρατάσσονται στο χιόνι και με θερμοκρασία κάτω του μηδενός και να περιμένουν επίσκεψη του αστυνόμου για καταμέτρηση, ο οποίος ποτέ δεν ερχόταν πριν από μία ώρα. Έπειτα άλλη μία ώρα περίμεναν τον γιατρό για ιατρική επιθεώρηση.</a:t>
            </a:r>
          </a:p>
          <a:p>
            <a:pPr>
              <a:buNone/>
            </a:pPr>
            <a:r>
              <a:rPr lang="el-GR" dirty="0" smtClean="0"/>
              <a:t>       Κατά την επιθεώρηση χαρακτηρίζονταν άρρωστοι οι νεότεροι και υγιέστεροι, οι οποίοι θανατώνονταν κατά την αποστολή στο νοσοκομείο.</a:t>
            </a:r>
          </a:p>
          <a:p>
            <a:pPr>
              <a:buNone/>
            </a:pPr>
            <a:endParaRPr lang="el-GR" dirty="0" smtClean="0"/>
          </a:p>
          <a:p>
            <a:pPr>
              <a:buNone/>
            </a:pPr>
            <a:r>
              <a:rPr lang="el-GR" dirty="0" smtClean="0"/>
              <a:t>       Από </a:t>
            </a:r>
            <a:r>
              <a:rPr lang="el-GR" dirty="0"/>
              <a:t>την έκρηξη του Α΄ Παγκόσμιου Πολέμου (1914) ως τη Μικρασιατική Καταστροφή (1922), οι Νεότουρκοι με τα σκληρά μέτρα που έλαβαν εναντίον των Ελλήνων του Πόντου με τη μέθοδο των εξοριών, βιασμών, σφαγών, εξανδραποδισμών και απαγχονισμών </a:t>
            </a:r>
            <a:r>
              <a:rPr lang="el-GR" dirty="0" smtClean="0"/>
              <a:t>εξόντωσαν</a:t>
            </a:r>
            <a:r>
              <a:rPr lang="el-GR" dirty="0"/>
              <a:t>:</a:t>
            </a:r>
          </a:p>
          <a:p>
            <a:pPr>
              <a:buNone/>
            </a:pP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rmAutofit/>
          </a:bodyPr>
          <a:lstStyle/>
          <a:p>
            <a:pPr algn="just">
              <a:buNone/>
            </a:pPr>
            <a:r>
              <a:rPr lang="el-GR" sz="2800" dirty="0"/>
              <a:t>α. </a:t>
            </a:r>
            <a:r>
              <a:rPr lang="el-GR" sz="2800" dirty="0" smtClean="0"/>
              <a:t>  κατά </a:t>
            </a:r>
            <a:r>
              <a:rPr lang="el-GR" sz="2800" dirty="0"/>
              <a:t>την περίοδο </a:t>
            </a:r>
            <a:r>
              <a:rPr lang="el-GR" sz="2800" dirty="0" smtClean="0"/>
              <a:t>1914-1918          170.576 Ποντίους</a:t>
            </a:r>
          </a:p>
          <a:p>
            <a:pPr algn="just">
              <a:buNone/>
            </a:pPr>
            <a:r>
              <a:rPr lang="el-GR" sz="2800" dirty="0" smtClean="0"/>
              <a:t>β.   κατά </a:t>
            </a:r>
            <a:r>
              <a:rPr lang="el-GR" sz="2800" dirty="0"/>
              <a:t>την περίοδο </a:t>
            </a:r>
            <a:r>
              <a:rPr lang="el-GR" sz="2800" dirty="0" smtClean="0"/>
              <a:t>1918-1922           119.122 Ποντίους   </a:t>
            </a:r>
          </a:p>
          <a:p>
            <a:pPr algn="just">
              <a:buNone/>
            </a:pPr>
            <a:r>
              <a:rPr lang="el-GR" sz="2800" dirty="0"/>
              <a:t> </a:t>
            </a:r>
            <a:r>
              <a:rPr lang="el-GR" sz="2800" dirty="0" smtClean="0"/>
              <a:t>                   συνολικά  289.698 Ποντίους</a:t>
            </a:r>
          </a:p>
          <a:p>
            <a:pPr algn="just">
              <a:buNone/>
            </a:pPr>
            <a:endParaRPr lang="el-GR" sz="2800" dirty="0"/>
          </a:p>
          <a:p>
            <a:pPr algn="just">
              <a:buNone/>
            </a:pPr>
            <a:r>
              <a:rPr lang="el-GR" sz="2800" dirty="0" smtClean="0"/>
              <a:t>      ποσοστό </a:t>
            </a:r>
            <a:r>
              <a:rPr lang="el-GR" sz="2800" dirty="0"/>
              <a:t>δηλαδή 41,56% σε σύνολο 697.000 Ελλήνων κατοίκων, ενώ κατά τον Γ. </a:t>
            </a:r>
            <a:r>
              <a:rPr lang="el-GR" sz="2800" dirty="0" err="1"/>
              <a:t>Βαλαβάνη</a:t>
            </a:r>
            <a:r>
              <a:rPr lang="el-GR" sz="2800" dirty="0"/>
              <a:t> οι απώλειες των Ποντίων σύμφωνα με τη Μαύρη Βίβλο του Κεντρικού Συμβουλίου των Ποντίων στην Αθήνα ανέρχονται σε 303.238 ως το 1922, και 353.000 ως το Μάρτιο του 1924, ποσοστό που ξεπερνά το 50% του ολικού πληθυσμού των Ελλήνων του Πόντου.</a:t>
            </a:r>
          </a:p>
          <a:p>
            <a:pPr algn="just">
              <a:buNone/>
            </a:pPr>
            <a:r>
              <a:rPr lang="el-GR" sz="2000" dirty="0" smtClean="0">
                <a:hlinkClick r:id="rId2"/>
              </a:rPr>
              <a:t>                                </a:t>
            </a:r>
            <a:r>
              <a:rPr lang="en-US" sz="2000" dirty="0" smtClean="0">
                <a:hlinkClick r:id="rId2"/>
              </a:rPr>
              <a:t>http</a:t>
            </a:r>
            <a:r>
              <a:rPr lang="en-US" sz="2000" dirty="0" smtClean="0">
                <a:hlinkClick r:id="rId2"/>
              </a:rPr>
              <a:t>://www.pontos-news.gr/pontic-main-category/istoria</a:t>
            </a:r>
            <a:endParaRPr lang="el-GR" sz="2000" dirty="0"/>
          </a:p>
        </p:txBody>
      </p:sp>
      <p:sp>
        <p:nvSpPr>
          <p:cNvPr id="4" name="3 - TextBox"/>
          <p:cNvSpPr txBox="1"/>
          <p:nvPr/>
        </p:nvSpPr>
        <p:spPr>
          <a:xfrm>
            <a:off x="1763688" y="5517232"/>
            <a:ext cx="5544616" cy="369332"/>
          </a:xfrm>
          <a:prstGeom prst="rect">
            <a:avLst/>
          </a:prstGeom>
          <a:noFill/>
        </p:spPr>
        <p:txBody>
          <a:bodyPr wrap="square" rtlCol="0">
            <a:spAutoFit/>
          </a:bodyPr>
          <a:lstStyle/>
          <a:p>
            <a:pPr algn="ctr"/>
            <a:r>
              <a:rPr lang="el-GR" b="1" dirty="0" smtClean="0"/>
              <a:t>ΚΑΛΟΓΕΡΑΚΗ ΑΡΤΕΜΙΣ – ΣΧΟΛΙΚΟ ΕΤΟΣ : 2018-2019 </a:t>
            </a:r>
            <a:endParaRPr lang="el-GR"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endParaRPr lang="el-GR" dirty="0" smtClean="0"/>
          </a:p>
          <a:p>
            <a:endParaRPr lang="el-GR" dirty="0"/>
          </a:p>
        </p:txBody>
      </p:sp>
      <p:pic>
        <p:nvPicPr>
          <p:cNvPr id="5" name="4 - Εικόνα" descr="YLa10T1471615490.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περιεχομένου"/>
          <p:cNvSpPr>
            <a:spLocks noGrp="1"/>
          </p:cNvSpPr>
          <p:nvPr>
            <p:ph idx="1"/>
          </p:nvPr>
        </p:nvSpPr>
        <p:spPr/>
        <p:txBody>
          <a:bodyPr/>
          <a:lstStyle/>
          <a:p>
            <a:endParaRPr lang="el-GR" dirty="0" smtClean="0"/>
          </a:p>
          <a:p>
            <a:pPr>
              <a:buNone/>
            </a:pPr>
            <a:endParaRPr lang="el-GR" dirty="0"/>
          </a:p>
        </p:txBody>
      </p:sp>
      <p:pic>
        <p:nvPicPr>
          <p:cNvPr id="6" name="5 - Εικόνα" descr="36-14-638.jpg"/>
          <p:cNvPicPr>
            <a:picLocks noChangeAspect="1"/>
          </p:cNvPicPr>
          <p:nvPr/>
        </p:nvPicPr>
        <p:blipFill>
          <a:blip r:embed="rId2" cstate="print"/>
          <a:srcRect b="32381"/>
          <a:stretch>
            <a:fillRect/>
          </a:stretch>
        </p:blipFill>
        <p:spPr>
          <a:xfrm>
            <a:off x="285720" y="343126"/>
            <a:ext cx="8715436" cy="622914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214290"/>
            <a:ext cx="8229600" cy="6858000"/>
          </a:xfrm>
        </p:spPr>
        <p:txBody>
          <a:bodyPr>
            <a:normAutofit fontScale="47500" lnSpcReduction="20000"/>
          </a:bodyPr>
          <a:lstStyle/>
          <a:p>
            <a:pPr algn="ctr">
              <a:buNone/>
            </a:pPr>
            <a:r>
              <a:rPr lang="el-GR" sz="4200" b="1" dirty="0" smtClean="0"/>
              <a:t>ΙΣΤΟΡΙΚΗ  ΑΝΑΔΡΟΜΗ </a:t>
            </a:r>
          </a:p>
          <a:p>
            <a:pPr algn="just"/>
            <a:r>
              <a:rPr lang="el-GR" sz="4200" dirty="0" smtClean="0"/>
              <a:t>Η </a:t>
            </a:r>
            <a:r>
              <a:rPr lang="el-GR" sz="4200" dirty="0"/>
              <a:t>εποχή του μεγάλου αποικισμού </a:t>
            </a:r>
            <a:r>
              <a:rPr lang="el-GR" sz="4200" dirty="0" smtClean="0"/>
              <a:t>ξεκινά </a:t>
            </a:r>
            <a:r>
              <a:rPr lang="el-GR" sz="4200" dirty="0"/>
              <a:t>τον 8ο αι. </a:t>
            </a:r>
            <a:r>
              <a:rPr lang="el-GR" sz="4200" dirty="0" err="1"/>
              <a:t>π.Χ.</a:t>
            </a:r>
            <a:r>
              <a:rPr lang="el-GR" sz="4200" dirty="0"/>
              <a:t> με τη Μίλητο της Ιωνίας να αποικίζει τα παράλια του Εύξεινου Πόντου ιδρύοντας τη Σινώπη σε εξαιρετικά στρατηγική θέση </a:t>
            </a:r>
            <a:r>
              <a:rPr lang="el-GR" sz="4200" dirty="0" smtClean="0"/>
              <a:t>εξαιτίας </a:t>
            </a:r>
            <a:r>
              <a:rPr lang="el-GR" sz="4200" dirty="0"/>
              <a:t>του καλού λιμανιού της και της δυνατότητας ομαλής επικοινωνίας με τις γύρω περιοχές.</a:t>
            </a:r>
          </a:p>
          <a:p>
            <a:pPr algn="just"/>
            <a:r>
              <a:rPr lang="el-GR" sz="4200" dirty="0"/>
              <a:t>Η Σινώπη, με την σειρά της ίδρυσε το 756 </a:t>
            </a:r>
            <a:r>
              <a:rPr lang="el-GR" sz="4200" dirty="0" err="1"/>
              <a:t>π.Χ</a:t>
            </a:r>
            <a:r>
              <a:rPr lang="el-GR" sz="4200" dirty="0"/>
              <a:t> την </a:t>
            </a:r>
            <a:r>
              <a:rPr lang="el-GR" sz="4200" dirty="0" smtClean="0"/>
              <a:t>Τραπεζούντα, </a:t>
            </a:r>
            <a:r>
              <a:rPr lang="el-GR" sz="4200" dirty="0"/>
              <a:t>την </a:t>
            </a:r>
            <a:r>
              <a:rPr lang="el-GR" sz="4200" dirty="0" err="1"/>
              <a:t>Κρώμνα</a:t>
            </a:r>
            <a:r>
              <a:rPr lang="el-GR" sz="4200" dirty="0"/>
              <a:t>, το </a:t>
            </a:r>
            <a:r>
              <a:rPr lang="el-GR" sz="4200" dirty="0" err="1"/>
              <a:t>Πτέρυον</a:t>
            </a:r>
            <a:r>
              <a:rPr lang="el-GR" sz="4200" dirty="0" smtClean="0"/>
              <a:t>, την</a:t>
            </a:r>
            <a:r>
              <a:rPr lang="el-GR" sz="4200" dirty="0"/>
              <a:t> </a:t>
            </a:r>
            <a:r>
              <a:rPr lang="el-GR" sz="4200" dirty="0" err="1" smtClean="0"/>
              <a:t>Κύτωρο</a:t>
            </a:r>
            <a:r>
              <a:rPr lang="el-GR" sz="4200" dirty="0"/>
              <a:t> και άλλες </a:t>
            </a:r>
            <a:r>
              <a:rPr lang="el-GR" sz="4200" dirty="0" smtClean="0"/>
              <a:t>φημισμένες </a:t>
            </a:r>
            <a:r>
              <a:rPr lang="el-GR" sz="4200" dirty="0"/>
              <a:t>πόλεις της περιοχής. Όμορφη και επιβλητική, η Σινώπη αναδείχθηκε γρήγορα σε ένα αξιόλογο λιμάνι, αποκτώντας πολυάριθμο στόλο και ισχύ. Σημειώνεται πως η Τραπεζούντα </a:t>
            </a:r>
            <a:r>
              <a:rPr lang="el-GR" sz="4200" dirty="0" smtClean="0"/>
              <a:t>έως </a:t>
            </a:r>
            <a:r>
              <a:rPr lang="el-GR" sz="4200" dirty="0"/>
              <a:t>την εποχή του Ξενοφώντα ήταν φόρου υποτελής οικειοθελώς στην </a:t>
            </a:r>
            <a:r>
              <a:rPr lang="el-GR" sz="4200" dirty="0" err="1"/>
              <a:t>πόλη–Μητρόπολη</a:t>
            </a:r>
            <a:r>
              <a:rPr lang="el-GR" sz="4200" dirty="0"/>
              <a:t> Σινώπη.</a:t>
            </a:r>
          </a:p>
          <a:p>
            <a:pPr algn="just"/>
            <a:r>
              <a:rPr lang="el-GR" sz="4200" dirty="0"/>
              <a:t>Ο Ξενοφώντας στο έργο του </a:t>
            </a:r>
            <a:r>
              <a:rPr lang="el-GR" sz="4200" dirty="0" err="1"/>
              <a:t>Κύρου</a:t>
            </a:r>
            <a:r>
              <a:rPr lang="el-GR" sz="4200" dirty="0"/>
              <a:t> </a:t>
            </a:r>
            <a:r>
              <a:rPr lang="el-GR" sz="4200" dirty="0" err="1"/>
              <a:t>Ανάβασις</a:t>
            </a:r>
            <a:r>
              <a:rPr lang="el-GR" sz="4200" dirty="0"/>
              <a:t>, το 401 </a:t>
            </a:r>
            <a:r>
              <a:rPr lang="el-GR" sz="4200" dirty="0" err="1"/>
              <a:t>π.Χ</a:t>
            </a:r>
            <a:r>
              <a:rPr lang="el-GR" sz="4200" dirty="0"/>
              <a:t> περιγράφει την πατροπαράδοτη φιλοξενία των Ελλήνων του </a:t>
            </a:r>
            <a:r>
              <a:rPr lang="el-GR" sz="4200" dirty="0" smtClean="0"/>
              <a:t>Πόντου, </a:t>
            </a:r>
            <a:r>
              <a:rPr lang="el-GR" sz="4200" dirty="0"/>
              <a:t>που γνώρισε ο ίδιος και οι "Μύριοι" μένοντας τριάντα μέρες στην Τραπεζούντα. Οι ελληνοπρεπείς γιορτές που περιγράφει περιλάμβαναν αθλητικούς αγώνες προς τιμήν του ελληνικού δωδεκάθεου και τον ένοπλο Πυρρίχιο χορό. Επιπλέον χαρακτηρίζει την πόλη "</a:t>
            </a:r>
            <a:r>
              <a:rPr lang="el-GR" sz="4200" dirty="0" err="1"/>
              <a:t>πόλιν</a:t>
            </a:r>
            <a:r>
              <a:rPr lang="el-GR" sz="4200" dirty="0"/>
              <a:t> Ελληνίδα </a:t>
            </a:r>
            <a:r>
              <a:rPr lang="el-GR" sz="4200" dirty="0" err="1"/>
              <a:t>μεγάλην</a:t>
            </a:r>
            <a:r>
              <a:rPr lang="el-GR" sz="4200" dirty="0"/>
              <a:t> και ευδαίμονα".</a:t>
            </a:r>
          </a:p>
          <a:p>
            <a:pPr algn="just"/>
            <a:r>
              <a:rPr lang="el-GR" sz="4200" dirty="0"/>
              <a:t>Ο αρχαίος γεωγράφος Στράβων, ο οποίος </a:t>
            </a:r>
            <a:r>
              <a:rPr lang="el-GR" sz="4200" dirty="0" smtClean="0"/>
              <a:t>καταγόταν </a:t>
            </a:r>
            <a:r>
              <a:rPr lang="el-GR" sz="4200" dirty="0"/>
              <a:t>από την Αμάσεια του </a:t>
            </a:r>
            <a:r>
              <a:rPr lang="el-GR" sz="4200" dirty="0" smtClean="0"/>
              <a:t>Πόντου, </a:t>
            </a:r>
            <a:r>
              <a:rPr lang="el-GR" sz="4200" dirty="0"/>
              <a:t>περιγράφει την περιοχή στα Γεωγραφικά του ως χώρα με εύκρατο κλίμα χωρίς ξηρασία, πολύ ευνοϊκή για την ενασχόληση με την αγροτική παραγωγή, την κτηνοτροφία και το κυνήγι. Από τη Σινώπη καταγόταν ο φιλόσοφος Διογένης ο Κυνικός, ο διασημότερος εκπρόσωπος της κυνικής σχολής στην αρχαιότητα.</a:t>
            </a:r>
          </a:p>
          <a:p>
            <a:pPr algn="ctr">
              <a:buNone/>
            </a:pP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2844" y="214290"/>
            <a:ext cx="8858312" cy="6429420"/>
          </a:xfrm>
        </p:spPr>
        <p:txBody>
          <a:bodyPr>
            <a:normAutofit/>
          </a:bodyPr>
          <a:lstStyle/>
          <a:p>
            <a:pPr algn="ctr">
              <a:buNone/>
            </a:pPr>
            <a:r>
              <a:rPr lang="el-GR" sz="2200" b="1" dirty="0"/>
              <a:t>Η περσική </a:t>
            </a:r>
            <a:r>
              <a:rPr lang="el-GR" sz="2200" b="1" dirty="0" smtClean="0"/>
              <a:t>κυριαρχία</a:t>
            </a:r>
          </a:p>
          <a:p>
            <a:pPr algn="just">
              <a:buNone/>
            </a:pPr>
            <a:r>
              <a:rPr lang="el-GR" sz="2000" b="1" dirty="0"/>
              <a:t> </a:t>
            </a:r>
            <a:r>
              <a:rPr lang="el-GR" sz="2000" b="1" dirty="0" smtClean="0"/>
              <a:t>     </a:t>
            </a:r>
            <a:r>
              <a:rPr lang="el-GR" sz="2000" dirty="0" smtClean="0"/>
              <a:t>Μετά </a:t>
            </a:r>
            <a:r>
              <a:rPr lang="el-GR" sz="2000" dirty="0"/>
              <a:t>την κατάλυση του μηδικού κράτους από τον </a:t>
            </a:r>
            <a:r>
              <a:rPr lang="el-GR" sz="2000" dirty="0" err="1"/>
              <a:t>Κύρο</a:t>
            </a:r>
            <a:r>
              <a:rPr lang="el-GR" sz="2000" dirty="0"/>
              <a:t> των Περσών, ο Πόντος θα περάσει στην κηδεμονία της Περσίας, χωρίς να γνωρίσει τους καταστροφικούς πολέμους της περσικής επέκτασης. </a:t>
            </a:r>
            <a:endParaRPr lang="el-GR" sz="2000" dirty="0" smtClean="0"/>
          </a:p>
          <a:p>
            <a:pPr algn="ctr">
              <a:buNone/>
            </a:pPr>
            <a:r>
              <a:rPr lang="el-GR" sz="2000" b="1" dirty="0" smtClean="0"/>
              <a:t>Εποχή </a:t>
            </a:r>
            <a:r>
              <a:rPr lang="el-GR" sz="2000" b="1" dirty="0"/>
              <a:t>του Μ. Αλεξάνδρου</a:t>
            </a:r>
          </a:p>
          <a:p>
            <a:pPr algn="just">
              <a:buNone/>
            </a:pPr>
            <a:r>
              <a:rPr lang="el-GR" sz="2000" dirty="0" smtClean="0"/>
              <a:t>      Κατά </a:t>
            </a:r>
            <a:r>
              <a:rPr lang="el-GR" sz="2000" dirty="0"/>
              <a:t>την εποχή ανάμεσα στο πέρασμα του Ξενοφώντα μέχρι την κοσμοκρατορία του Μ. Αλεξάνδρου, η Τραπεζούντα και όλες οι ελληνικές αποικιακές πόλεις του Ευξείνου απόλαυσαν περιόδου ειρήνης και ευημερίας, επεκτεινόμενες επίσης όχι μόνο στα παράλια μέρη, αλλά και προς το εσωτερικό της περιοχής, εξελληνίζοντας συνέχεια όλο και περισσότερα φύλα</a:t>
            </a:r>
            <a:r>
              <a:rPr lang="el-GR" sz="2000" dirty="0" smtClean="0"/>
              <a:t>.</a:t>
            </a:r>
          </a:p>
          <a:p>
            <a:pPr algn="just">
              <a:buNone/>
            </a:pPr>
            <a:r>
              <a:rPr lang="el-GR" sz="2000" dirty="0" smtClean="0"/>
              <a:t>       Ως </a:t>
            </a:r>
            <a:r>
              <a:rPr lang="el-GR" sz="2000" dirty="0"/>
              <a:t>εξελληνισμένες περιοχές κατά την εποχή του Μ. Αλεξάνδρου αναφέρονται τα </a:t>
            </a:r>
            <a:r>
              <a:rPr lang="el-GR" sz="2000" dirty="0" err="1"/>
              <a:t>Κόμανα</a:t>
            </a:r>
            <a:r>
              <a:rPr lang="el-GR" sz="2000" dirty="0"/>
              <a:t>, τα Κάβειρα, η </a:t>
            </a:r>
            <a:r>
              <a:rPr lang="el-GR" sz="2000" dirty="0" err="1"/>
              <a:t>Γαζίουρα</a:t>
            </a:r>
            <a:r>
              <a:rPr lang="el-GR" sz="2000" dirty="0"/>
              <a:t> και η Αμάσεια. Την ίδια περίοδο η Τραπεζούντα, τα Κοτύωρα, η Αμισός και η Σινώπη βρίσκονταν σε υψηλό επίπεδο εμπορικής και πολιτικής δύναμης όπως μπορεί να συμπεράνει κανείς από τα πολυάριθμα νομίσματα, έχοντας παράλληλα απόλυτη αυτονομία και ανεξαρτησία. Αναφέρεται μάλιστα ότι ο Μ. Αλέξανδρος επανέφερε το δημοκρατικό πολίτευμα στην πόλη Αμισό, που το είχε στερηθεί επί </a:t>
            </a:r>
            <a:r>
              <a:rPr lang="el-GR" sz="2000" dirty="0" err="1"/>
              <a:t>Περσοκρατίας</a:t>
            </a:r>
            <a:r>
              <a:rPr lang="el-GR" sz="2000" dirty="0"/>
              <a:t>.</a:t>
            </a:r>
          </a:p>
          <a:p>
            <a:pPr algn="just">
              <a:buNone/>
            </a:pP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Autofit/>
          </a:bodyPr>
          <a:lstStyle/>
          <a:p>
            <a:pPr algn="just">
              <a:buNone/>
            </a:pPr>
            <a:r>
              <a:rPr lang="el-GR" sz="1800" b="1" dirty="0" smtClean="0"/>
              <a:t>                                                                ΒΥΖΑΝΤΙΝΗ ΕΠΟΧΗ </a:t>
            </a:r>
          </a:p>
          <a:p>
            <a:pPr algn="just"/>
            <a:r>
              <a:rPr lang="el-GR" sz="1800" dirty="0" smtClean="0"/>
              <a:t>Με </a:t>
            </a:r>
            <a:r>
              <a:rPr lang="el-GR" sz="1800" dirty="0"/>
              <a:t>την κατάλυση του βυζαντινού κράτους από τους σταυροφόρους (1204) οι αδελφοί Αλέξιος και Δαβίδ, απόγονοι της αυτοκρατορικής δυναστείας των Κομνηνών, ίδρυσαν στην περιοχή του Πόντου ανεξάρτητο βασίλειο, γνωστό και ως «Αυτοκρατορία των Μεγάλων Κομνηνών». Στα 257 χρόνια της, ο Πόντος γνώρισε μεγάλη οικονομική ευμάρεια και πολιτιστική ακμή.</a:t>
            </a:r>
          </a:p>
          <a:p>
            <a:pPr algn="just"/>
            <a:r>
              <a:rPr lang="el-GR" sz="1800" dirty="0"/>
              <a:t>Το λιμάνι της Τραπεζούντας αναπτύχθηκε σε κέντρο εμπορίου, όπου έδρευαν προξενεία Γενουατών, Μασσαλιωτών, Βενετών, κ.ά. Οι τελωνειακοί φόροι και η παραγωγή μεταλλευμάτων εξασφάλιζαν την οικονομική ευρωστία του κράτους.</a:t>
            </a:r>
          </a:p>
          <a:p>
            <a:pPr algn="just"/>
            <a:r>
              <a:rPr lang="el-GR" sz="1800" dirty="0"/>
              <a:t>Οι </a:t>
            </a:r>
            <a:r>
              <a:rPr lang="el-GR" sz="1800" dirty="0" err="1"/>
              <a:t>Μεγαλοκομνηνοί</a:t>
            </a:r>
            <a:r>
              <a:rPr lang="el-GR" sz="1800" dirty="0"/>
              <a:t> ενδιαφέρθηκαν ιδιαίτερα για την καλλιέργεια των γραμμάτων και των τεχνών. Οι μονές του Πόντου έγιναν κέντρα πολιτιστικής ανάπτυξης, που προσέλκυσαν πολλούς λόγιους της πρώην Βασιλεύουσας. Πόντιοι λόγιοι όπως ο χρονικογράφος Μιχαήλ Πανάρετος, ο μαθηματικός και αστρονόμος Γρηγόριος </a:t>
            </a:r>
            <a:r>
              <a:rPr lang="el-GR" sz="1800" dirty="0" err="1"/>
              <a:t>Χιονιάδης</a:t>
            </a:r>
            <a:r>
              <a:rPr lang="el-GR" sz="1800" dirty="0"/>
              <a:t> και οι θεολόγοι Βησσαρίων, Γεώργιος Τραπεζούντιος και Γεώργιος </a:t>
            </a:r>
            <a:r>
              <a:rPr lang="el-GR" sz="1800" dirty="0" err="1"/>
              <a:t>Αμιρούτζης</a:t>
            </a:r>
            <a:r>
              <a:rPr lang="el-GR" sz="1800" dirty="0"/>
              <a:t> διέπρεψαν στις επιστήμες. Οι θαυμάσιες τοιχογραφίες και τα χειρόγραφα που σώζονται μαρτυρούν την ιδιαίτερη ανάπτυξη της ζωγραφικής, ενώ σπουδαία κτίσματα, εκκλησίες, μονές, ανάκτορα και δημόσια κτίρια δείχνουν τη λαμπρότητα της εποχής.</a:t>
            </a:r>
          </a:p>
          <a:p>
            <a:pPr algn="just"/>
            <a:r>
              <a:rPr lang="el-GR" sz="1800" dirty="0"/>
              <a:t>Με σύμβολο τον </a:t>
            </a:r>
            <a:r>
              <a:rPr lang="el-GR" sz="1800" dirty="0" err="1"/>
              <a:t>μονοκέφαλο</a:t>
            </a:r>
            <a:r>
              <a:rPr lang="el-GR" sz="1800" dirty="0"/>
              <a:t> αετό και προστάτη τον Άγιο Ευγένιο, πολιούχο Τραπεζούντας, οι </a:t>
            </a:r>
            <a:r>
              <a:rPr lang="el-GR" sz="1800" dirty="0" err="1"/>
              <a:t>Μεγαλοκομνηνοί</a:t>
            </a:r>
            <a:r>
              <a:rPr lang="el-GR" sz="1800" dirty="0"/>
              <a:t> διατήρησαν την αυτοκρατορία τους ως το 1461, οκτώ χρόνια μετά την άλωση της Κωνσταντινούπολης, οπότε υπέκυψε και ο Πόντος στους Οθωμανούς.</a:t>
            </a:r>
          </a:p>
          <a:p>
            <a:pPr>
              <a:buNone/>
            </a:pPr>
            <a:endParaRPr lang="el-GR"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filesaetos_696307320.jpg"/>
          <p:cNvPicPr>
            <a:picLocks noGrp="1" noChangeAspect="1"/>
          </p:cNvPicPr>
          <p:nvPr>
            <p:ph idx="1"/>
          </p:nvPr>
        </p:nvPicPr>
        <p:blipFill>
          <a:blip r:embed="rId2" cstate="print"/>
          <a:stretch>
            <a:fillRect/>
          </a:stretch>
        </p:blipFill>
        <p:spPr>
          <a:xfrm>
            <a:off x="666750" y="919956"/>
            <a:ext cx="7810500" cy="45720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2844" y="285728"/>
            <a:ext cx="8858312" cy="6286544"/>
          </a:xfrm>
        </p:spPr>
        <p:txBody>
          <a:bodyPr>
            <a:normAutofit/>
          </a:bodyPr>
          <a:lstStyle/>
          <a:p>
            <a:pPr algn="just">
              <a:buNone/>
            </a:pPr>
            <a:r>
              <a:rPr lang="el-GR" b="1" dirty="0" smtClean="0"/>
              <a:t>              Η </a:t>
            </a:r>
            <a:r>
              <a:rPr lang="el-GR" b="1" dirty="0"/>
              <a:t>οθωμανική κυριαρχία</a:t>
            </a:r>
          </a:p>
          <a:p>
            <a:pPr algn="just">
              <a:buNone/>
            </a:pPr>
            <a:r>
              <a:rPr lang="el-GR" dirty="0" smtClean="0"/>
              <a:t>    </a:t>
            </a:r>
            <a:r>
              <a:rPr lang="el-GR" sz="2000" dirty="0" smtClean="0"/>
              <a:t>Ο </a:t>
            </a:r>
            <a:r>
              <a:rPr lang="el-GR" sz="2000" dirty="0"/>
              <a:t>Πόντος μοιράστηκε από τους Οθωμανούς σε δύο </a:t>
            </a:r>
            <a:r>
              <a:rPr lang="el-GR" sz="2000" dirty="0" err="1"/>
              <a:t>μπεηλερμπεάτα</a:t>
            </a:r>
            <a:r>
              <a:rPr lang="el-GR" sz="2000" dirty="0"/>
              <a:t>, κάτι σαν τα Θέματα των Βυζαντινών: της Τραπεζούντας και του «</a:t>
            </a:r>
            <a:r>
              <a:rPr lang="el-GR" sz="2000" dirty="0" err="1"/>
              <a:t>Ρουμ</a:t>
            </a:r>
            <a:r>
              <a:rPr lang="el-GR" sz="2000" dirty="0"/>
              <a:t>», δηλαδή των Ρωμιών, που περιλάμβανε τα δυτικά εδάφη και το εσωτερικό του </a:t>
            </a:r>
            <a:r>
              <a:rPr lang="el-GR" sz="2000" dirty="0" smtClean="0"/>
              <a:t>Πόντου.</a:t>
            </a:r>
          </a:p>
          <a:p>
            <a:pPr algn="just">
              <a:buNone/>
            </a:pPr>
            <a:r>
              <a:rPr lang="el-GR" sz="2200" dirty="0"/>
              <a:t> </a:t>
            </a:r>
            <a:r>
              <a:rPr lang="el-GR" sz="2200" dirty="0" smtClean="0"/>
              <a:t>     </a:t>
            </a:r>
            <a:r>
              <a:rPr lang="el-GR" sz="2000" dirty="0" smtClean="0"/>
              <a:t>Η </a:t>
            </a:r>
            <a:r>
              <a:rPr lang="el-GR" sz="2000" dirty="0"/>
              <a:t>ελληνική κοινωνία του μικρασιατικού Πόντου θα σημαδευτεί - όπως και κάθε άλλο μέρος του ελληνικού κόσμου- από τον εξισλαμισμό και την εμφάνιση του </a:t>
            </a:r>
            <a:r>
              <a:rPr lang="el-GR" sz="2000" dirty="0" err="1"/>
              <a:t>κρυπτοχριστιανικού</a:t>
            </a:r>
            <a:r>
              <a:rPr lang="el-GR" sz="2000" dirty="0"/>
              <a:t> φαινομένου. Το πρώτο κύμα εξισλαμισμών θα εμφανιστεί μετά την παράδοση της Τραπεζούντας στους </a:t>
            </a:r>
            <a:r>
              <a:rPr lang="el-GR" sz="2000" dirty="0" smtClean="0"/>
              <a:t>Οθωμανούς.</a:t>
            </a:r>
          </a:p>
          <a:p>
            <a:pPr algn="just">
              <a:buNone/>
            </a:pPr>
            <a:r>
              <a:rPr lang="el-GR" sz="2000" dirty="0" smtClean="0"/>
              <a:t>      Οι </a:t>
            </a:r>
            <a:r>
              <a:rPr lang="el-GR" sz="2000" dirty="0"/>
              <a:t>χριστιανοί εκδιώκονται και περιθωριοποιούνται και οι εκκλησίες μετατρέπονται σε τεμένη. Στη Τραπεζούντα και στην περιφέρειά της οι εξισλαμισμοί θα λάβουν μεγάλη έκταση. Οκτώ χιλιάδες χριστιανοί από την πάλαι ποτέ πρωτεύουσα των Κομνηνών θα ιδρύσουν ορεινούς οικισμούς στην περιοχή της </a:t>
            </a:r>
            <a:r>
              <a:rPr lang="el-GR" sz="2000" dirty="0" err="1"/>
              <a:t>Θοανίας</a:t>
            </a:r>
            <a:r>
              <a:rPr lang="el-GR" sz="2000" dirty="0"/>
              <a:t>, που θα μείνει γνωστή ως Τόνια. Οι πληθυσμοί αυτοί θα εξισλαμιστούν στη συνέχεια. Το μεγάλο κύμα εξισλαμισμών θα ενσκήψει στα τέλη του 17ου αιώνα. Ο μητροπολίτης </a:t>
            </a:r>
            <a:r>
              <a:rPr lang="el-GR" sz="2000" dirty="0" err="1"/>
              <a:t>Τραπεζούντος</a:t>
            </a:r>
            <a:r>
              <a:rPr lang="el-GR" sz="2000" dirty="0"/>
              <a:t> Χρύσανθος </a:t>
            </a:r>
            <a:r>
              <a:rPr lang="el-GR" sz="2000" dirty="0" smtClean="0"/>
              <a:t>πληροφορεί ότι </a:t>
            </a:r>
            <a:r>
              <a:rPr lang="el-GR" sz="2000" dirty="0"/>
              <a:t>οι εξισλαμισμοί στον Πόντο πραγματοποιήθηκαν την περίοδο 1648-1687 από τις πιέσεις των φεουδαρχών, των </a:t>
            </a:r>
            <a:r>
              <a:rPr lang="el-GR" sz="2000" dirty="0" err="1"/>
              <a:t>Ντερεμπέηδων</a:t>
            </a:r>
            <a:r>
              <a:rPr lang="el-GR" sz="2000" dirty="0"/>
              <a:t>.</a:t>
            </a:r>
          </a:p>
          <a:p>
            <a:pPr>
              <a:buNone/>
            </a:pPr>
            <a:endParaRPr lang="el-G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14290"/>
            <a:ext cx="8229600" cy="5911873"/>
          </a:xfrm>
        </p:spPr>
        <p:txBody>
          <a:bodyPr>
            <a:normAutofit/>
          </a:bodyPr>
          <a:lstStyle/>
          <a:p>
            <a:pPr>
              <a:buNone/>
            </a:pPr>
            <a:r>
              <a:rPr lang="el-GR" sz="2000" dirty="0" smtClean="0"/>
              <a:t>       Από </a:t>
            </a:r>
            <a:r>
              <a:rPr lang="el-GR" sz="2000" dirty="0"/>
              <a:t>τα τέλη του 17ου αιώνα θα ξεκινήσει η εκπαιδευτική κίνηση στον Πόντο όπως και στον υπόλοιπο ελληνικό κόσμο. Η Τραπεζούντα θα εξελιχθεί σε κέντρο των ελληνικών γραμμάτων. Το πρώτο σχολείο που λειτούργησε ήταν το «</a:t>
            </a:r>
            <a:r>
              <a:rPr lang="el-GR" sz="2000" dirty="0" err="1"/>
              <a:t>Φροντιστήριον</a:t>
            </a:r>
            <a:r>
              <a:rPr lang="el-GR" sz="2000" dirty="0"/>
              <a:t> </a:t>
            </a:r>
            <a:r>
              <a:rPr lang="el-GR" sz="2000" dirty="0" err="1"/>
              <a:t>Τραπεζούντος</a:t>
            </a:r>
            <a:r>
              <a:rPr lang="el-GR" sz="2000" dirty="0"/>
              <a:t>» το 1682. Στη Σινώπη υπήρχε ελληνικό σχολείο από το 1675.</a:t>
            </a:r>
          </a:p>
          <a:p>
            <a:pPr>
              <a:buNone/>
            </a:pPr>
            <a:r>
              <a:rPr lang="el-GR" sz="2000" dirty="0" smtClean="0"/>
              <a:t>       Στην </a:t>
            </a:r>
            <a:r>
              <a:rPr lang="el-GR" sz="2000" dirty="0"/>
              <a:t>Αργυρούπολη ιδρύθηκε το 1733 και στα τέλη του 18ου αιώνα ιδρύθηκαν σχολεία στη Σαμψούντα και στην </a:t>
            </a:r>
            <a:r>
              <a:rPr lang="el-GR" sz="2000" dirty="0" err="1"/>
              <a:t>Κερασούντα</a:t>
            </a:r>
            <a:r>
              <a:rPr lang="el-GR" sz="2000" dirty="0"/>
              <a:t>. Κατά το 19ο αιώνα εκατοντάδες ελληνικά και αλληλοδιδακτικά σχολεία ιδρύθηκαν στον Πόντο.</a:t>
            </a:r>
          </a:p>
          <a:p>
            <a:pPr>
              <a:buNone/>
            </a:pPr>
            <a:endParaRPr lang="el-GR" sz="2000"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TotalTime>
  <Words>1365</Words>
  <Application>Microsoft Office PowerPoint</Application>
  <PresentationFormat>Προβολή στην οθόνη (4:3)</PresentationFormat>
  <Paragraphs>44</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ΠΟΝΤΙΑΚΗ ΓΕΝΟΚΤΟΝΙΑ</vt:lpstr>
      <vt:lpstr>Διαφάνεια 11</vt:lpstr>
      <vt:lpstr>Διαφάνεια 12</vt:lpstr>
      <vt:lpstr>Διαφάνεια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artemisk</cp:lastModifiedBy>
  <cp:revision>15</cp:revision>
  <dcterms:created xsi:type="dcterms:W3CDTF">2019-05-13T05:57:50Z</dcterms:created>
  <dcterms:modified xsi:type="dcterms:W3CDTF">2019-05-16T12:10:52Z</dcterms:modified>
</cp:coreProperties>
</file>