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5" r:id="rId4"/>
    <p:sldId id="257" r:id="rId5"/>
    <p:sldId id="258" r:id="rId6"/>
    <p:sldId id="261" r:id="rId7"/>
    <p:sldId id="262" r:id="rId8"/>
    <p:sldId id="259" r:id="rId9"/>
    <p:sldId id="260" r:id="rId10"/>
    <p:sldId id="263"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2AD4E562-2143-4BD4-9A03-D3FDBE25C7EE}" type="datetimeFigureOut">
              <a:rPr lang="el-GR" smtClean="0"/>
              <a:t>8/5/2021</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ED7069C-8AA1-4FA4-A2B4-80C5406FFAE1}"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AD4E562-2143-4BD4-9A03-D3FDBE25C7EE}" type="datetimeFigureOut">
              <a:rPr lang="el-GR" smtClean="0"/>
              <a:t>8/5/2021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ED7069C-8AA1-4FA4-A2B4-80C5406FFAE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AD4E562-2143-4BD4-9A03-D3FDBE25C7EE}" type="datetimeFigureOut">
              <a:rPr lang="el-GR" smtClean="0"/>
              <a:t>8/5/2021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ED7069C-8AA1-4FA4-A2B4-80C5406FFAE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AD4E562-2143-4BD4-9A03-D3FDBE25C7EE}" type="datetimeFigureOut">
              <a:rPr lang="el-GR" smtClean="0"/>
              <a:t>8/5/2021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ED7069C-8AA1-4FA4-A2B4-80C5406FFAE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AD4E562-2143-4BD4-9A03-D3FDBE25C7EE}" type="datetimeFigureOut">
              <a:rPr lang="el-GR" smtClean="0"/>
              <a:t>8/5/2021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ED7069C-8AA1-4FA4-A2B4-80C5406FFAE1}"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AD4E562-2143-4BD4-9A03-D3FDBE25C7EE}" type="datetimeFigureOut">
              <a:rPr lang="el-GR" smtClean="0"/>
              <a:t>8/5/2021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ED7069C-8AA1-4FA4-A2B4-80C5406FFAE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2AD4E562-2143-4BD4-9A03-D3FDBE25C7EE}" type="datetimeFigureOut">
              <a:rPr lang="el-GR" smtClean="0"/>
              <a:t>8/5/2021</a:t>
            </a:fld>
            <a:endParaRPr lang="el-GR"/>
          </a:p>
        </p:txBody>
      </p:sp>
      <p:sp>
        <p:nvSpPr>
          <p:cNvPr id="27" name="26 - Θέση αριθμού διαφάνειας"/>
          <p:cNvSpPr>
            <a:spLocks noGrp="1"/>
          </p:cNvSpPr>
          <p:nvPr>
            <p:ph type="sldNum" sz="quarter" idx="11"/>
          </p:nvPr>
        </p:nvSpPr>
        <p:spPr/>
        <p:txBody>
          <a:bodyPr rtlCol="0"/>
          <a:lstStyle/>
          <a:p>
            <a:fld id="{2ED7069C-8AA1-4FA4-A2B4-80C5406FFAE1}" type="slidenum">
              <a:rPr lang="el-GR" smtClean="0"/>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2AD4E562-2143-4BD4-9A03-D3FDBE25C7EE}" type="datetimeFigureOut">
              <a:rPr lang="el-GR" smtClean="0"/>
              <a:t>8/5/2021</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2ED7069C-8AA1-4FA4-A2B4-80C5406FFAE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AD4E562-2143-4BD4-9A03-D3FDBE25C7EE}" type="datetimeFigureOut">
              <a:rPr lang="el-GR" smtClean="0"/>
              <a:t>8/5/2021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ED7069C-8AA1-4FA4-A2B4-80C5406FFAE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AD4E562-2143-4BD4-9A03-D3FDBE25C7EE}" type="datetimeFigureOut">
              <a:rPr lang="el-GR" smtClean="0"/>
              <a:t>8/5/2021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ED7069C-8AA1-4FA4-A2B4-80C5406FFAE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AD4E562-2143-4BD4-9A03-D3FDBE25C7EE}" type="datetimeFigureOut">
              <a:rPr lang="el-GR" smtClean="0"/>
              <a:t>8/5/2021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ED7069C-8AA1-4FA4-A2B4-80C5406FFAE1}"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AD4E562-2143-4BD4-9A03-D3FDBE25C7EE}" type="datetimeFigureOut">
              <a:rPr lang="el-GR" smtClean="0"/>
              <a:t>8/5/2021</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ED7069C-8AA1-4FA4-A2B4-80C5406FFAE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ansimera.gr/biographies/64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Κωνσταντίνος Καβάφης </a:t>
            </a:r>
            <a:endParaRPr lang="el-GR" dirty="0"/>
          </a:p>
        </p:txBody>
      </p:sp>
      <p:sp>
        <p:nvSpPr>
          <p:cNvPr id="3" name="2 - Υπότιτλος"/>
          <p:cNvSpPr>
            <a:spLocks noGrp="1"/>
          </p:cNvSpPr>
          <p:nvPr>
            <p:ph type="subTitle" idx="1"/>
          </p:nvPr>
        </p:nvSpPr>
        <p:spPr/>
        <p:txBody>
          <a:bodyPr>
            <a:normAutofit fontScale="85000" lnSpcReduction="20000"/>
          </a:bodyPr>
          <a:lstStyle/>
          <a:p>
            <a:r>
              <a:rPr lang="el-GR" dirty="0" smtClean="0"/>
              <a:t>Αναστασία , Ηλιάνα Παπαστεργίου</a:t>
            </a:r>
          </a:p>
          <a:p>
            <a:endParaRPr lang="el-GR" dirty="0" smtClean="0"/>
          </a:p>
          <a:p>
            <a:r>
              <a:rPr lang="el-GR" dirty="0" smtClean="0"/>
              <a:t>Πηγή: </a:t>
            </a:r>
            <a:r>
              <a:rPr lang="el-GR" dirty="0" smtClean="0">
                <a:hlinkClick r:id="rId2"/>
              </a:rPr>
              <a:t>https://www.sansimera.gr/biographies/648</a:t>
            </a:r>
            <a:r>
              <a:rPr lang="el-GR" dirty="0" smtClean="0"/>
              <a:t/>
            </a:r>
            <a:br>
              <a:rPr lang="el-GR" dirty="0" smtClean="0"/>
            </a:br>
            <a:r>
              <a:rPr lang="el-GR" dirty="0" smtClean="0"/>
              <a:t/>
            </a:r>
            <a:br>
              <a:rPr lang="el-GR" dirty="0" smtClean="0"/>
            </a:br>
            <a:r>
              <a:rPr lang="el-GR" dirty="0" smtClean="0"/>
              <a:t>© </a:t>
            </a:r>
            <a:r>
              <a:rPr lang="el-GR" dirty="0" err="1" smtClean="0"/>
              <a:t>SanSimera.gr</a:t>
            </a:r>
            <a:r>
              <a:rPr lang="el-GR" dirty="0" smtClean="0"/>
              <a:t> </a:t>
            </a:r>
            <a:endParaRPr lang="el-GR" dirty="0"/>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i="1" dirty="0" smtClean="0"/>
              <a:t>Αυτοβιογραφικό σημείωμα του Κ. Καβάφη </a:t>
            </a:r>
            <a:endParaRPr lang="el-GR" sz="3600" b="1" i="1" dirty="0"/>
          </a:p>
        </p:txBody>
      </p:sp>
      <p:sp>
        <p:nvSpPr>
          <p:cNvPr id="3" name="2 - Θέση περιεχομένου"/>
          <p:cNvSpPr>
            <a:spLocks noGrp="1"/>
          </p:cNvSpPr>
          <p:nvPr>
            <p:ph idx="1"/>
          </p:nvPr>
        </p:nvSpPr>
        <p:spPr/>
        <p:txBody>
          <a:bodyPr>
            <a:normAutofit fontScale="85000" lnSpcReduction="20000"/>
          </a:bodyPr>
          <a:lstStyle/>
          <a:p>
            <a:pPr>
              <a:buNone/>
            </a:pPr>
            <a:r>
              <a:rPr lang="el-GR" dirty="0" smtClean="0"/>
              <a:t>        </a:t>
            </a:r>
            <a:r>
              <a:rPr lang="el-GR" i="1" dirty="0" smtClean="0"/>
              <a:t> Είμαι </a:t>
            </a:r>
            <a:r>
              <a:rPr lang="el-GR" i="1" dirty="0" err="1"/>
              <a:t>Κωνσταντινουπολίτης</a:t>
            </a:r>
            <a:r>
              <a:rPr lang="el-GR" i="1" dirty="0"/>
              <a:t> την </a:t>
            </a:r>
            <a:r>
              <a:rPr lang="el-GR" i="1" dirty="0" err="1"/>
              <a:t>καταγωγήν</a:t>
            </a:r>
            <a:r>
              <a:rPr lang="el-GR" i="1" dirty="0"/>
              <a:t>, αλλά </a:t>
            </a:r>
            <a:r>
              <a:rPr lang="el-GR" i="1" dirty="0" err="1"/>
              <a:t>εγεννήθηκα</a:t>
            </a:r>
            <a:r>
              <a:rPr lang="el-GR" i="1" dirty="0"/>
              <a:t> στην Αλεξάνδρεια - σ' ένα σπίτι της οδού </a:t>
            </a:r>
            <a:r>
              <a:rPr lang="el-GR" i="1" dirty="0" err="1"/>
              <a:t>Σερίφ</a:t>
            </a:r>
            <a:r>
              <a:rPr lang="el-GR" i="1" dirty="0"/>
              <a:t>· μικρός πολύ έφυγα, και αρκετό μέρος της παιδικής μου ηλικίας το πέρασα στην Αγγλία. Κατόπιν </a:t>
            </a:r>
            <a:r>
              <a:rPr lang="el-GR" i="1" dirty="0" err="1"/>
              <a:t>επισκέφθην</a:t>
            </a:r>
            <a:r>
              <a:rPr lang="el-GR" i="1" dirty="0"/>
              <a:t> την </a:t>
            </a:r>
            <a:r>
              <a:rPr lang="el-GR" i="1" dirty="0" err="1"/>
              <a:t>χώραν</a:t>
            </a:r>
            <a:r>
              <a:rPr lang="el-GR" i="1" dirty="0"/>
              <a:t> αυτήν μεγάλος, αλλά για μικρόν </a:t>
            </a:r>
            <a:r>
              <a:rPr lang="el-GR" i="1" dirty="0" err="1"/>
              <a:t>χρονικόν</a:t>
            </a:r>
            <a:r>
              <a:rPr lang="el-GR" i="1" dirty="0"/>
              <a:t> διάστημα. Διέμεινα και στη Γαλλία. Στην </a:t>
            </a:r>
            <a:r>
              <a:rPr lang="el-GR" i="1" dirty="0" err="1"/>
              <a:t>εφηβικήν</a:t>
            </a:r>
            <a:r>
              <a:rPr lang="el-GR" i="1" dirty="0"/>
              <a:t> μου </a:t>
            </a:r>
            <a:r>
              <a:rPr lang="el-GR" i="1" dirty="0" err="1"/>
              <a:t>ηλικίαν</a:t>
            </a:r>
            <a:r>
              <a:rPr lang="el-GR" i="1" dirty="0"/>
              <a:t> κατοίκησα υπέρ τα δύο έτη στην Κωνσταντινούπολη. Στην Ελλάδα είναι πολλά χρόνια που δεν επήγα. Η τελευταία μου εργασία ήταν υπαλλήλου εις ένα </a:t>
            </a:r>
            <a:r>
              <a:rPr lang="el-GR" i="1" dirty="0" err="1"/>
              <a:t>κυβερνητικόν</a:t>
            </a:r>
            <a:r>
              <a:rPr lang="el-GR" i="1" dirty="0"/>
              <a:t> </a:t>
            </a:r>
            <a:r>
              <a:rPr lang="el-GR" i="1" dirty="0" err="1"/>
              <a:t>γραφείον</a:t>
            </a:r>
            <a:r>
              <a:rPr lang="el-GR" i="1" dirty="0"/>
              <a:t> </a:t>
            </a:r>
            <a:r>
              <a:rPr lang="el-GR" i="1" dirty="0" err="1"/>
              <a:t>εξαρτώμενον</a:t>
            </a:r>
            <a:r>
              <a:rPr lang="el-GR" i="1" dirty="0"/>
              <a:t> από το </a:t>
            </a:r>
            <a:r>
              <a:rPr lang="el-GR" i="1" dirty="0" err="1"/>
              <a:t>υπουργείον</a:t>
            </a:r>
            <a:r>
              <a:rPr lang="el-GR" i="1" dirty="0"/>
              <a:t> των Δημοσίων Έργων της Αιγύπτου. Ξέρω Αγγλικά, Γαλλικά και ολίγα Ιταλικά</a:t>
            </a:r>
            <a:r>
              <a:rPr lang="el-GR" i="1" dirty="0" smtClean="0"/>
              <a:t>.</a:t>
            </a:r>
          </a:p>
          <a:p>
            <a:pPr>
              <a:buNone/>
            </a:pPr>
            <a:r>
              <a:rPr lang="el-GR" dirty="0" smtClean="0"/>
              <a:t/>
            </a:r>
            <a:br>
              <a:rPr lang="el-GR" dirty="0" smtClean="0"/>
            </a:br>
            <a:endParaRPr lang="el-GR" dirty="0"/>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Konstantinos_Kavafis.jpg"/>
          <p:cNvPicPr>
            <a:picLocks noGrp="1" noChangeAspect="1"/>
          </p:cNvPicPr>
          <p:nvPr>
            <p:ph idx="1"/>
          </p:nvPr>
        </p:nvPicPr>
        <p:blipFill>
          <a:blip r:embed="rId2" cstate="print"/>
          <a:stretch>
            <a:fillRect/>
          </a:stretch>
        </p:blipFill>
        <p:spPr>
          <a:xfrm>
            <a:off x="755576" y="836712"/>
            <a:ext cx="7677951" cy="5634625"/>
          </a:xfrm>
        </p:spPr>
      </p:pic>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Konstantinos_Kavafis-3s.jpg"/>
          <p:cNvPicPr>
            <a:picLocks noGrp="1" noChangeAspect="1"/>
          </p:cNvPicPr>
          <p:nvPr>
            <p:ph idx="1"/>
          </p:nvPr>
        </p:nvPicPr>
        <p:blipFill>
          <a:blip r:embed="rId2" cstate="print"/>
          <a:stretch>
            <a:fillRect/>
          </a:stretch>
        </p:blipFill>
        <p:spPr>
          <a:xfrm>
            <a:off x="2483768" y="836712"/>
            <a:ext cx="3672408" cy="5615693"/>
          </a:xfrm>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Βιογραφία </a:t>
            </a:r>
            <a:endParaRPr lang="el-GR" dirty="0"/>
          </a:p>
        </p:txBody>
      </p:sp>
      <p:sp>
        <p:nvSpPr>
          <p:cNvPr id="3" name="2 - Θέση περιεχομένου"/>
          <p:cNvSpPr>
            <a:spLocks noGrp="1"/>
          </p:cNvSpPr>
          <p:nvPr>
            <p:ph idx="1"/>
          </p:nvPr>
        </p:nvSpPr>
        <p:spPr/>
        <p:txBody>
          <a:bodyPr>
            <a:normAutofit fontScale="77500" lnSpcReduction="20000"/>
          </a:bodyPr>
          <a:lstStyle/>
          <a:p>
            <a:pPr>
              <a:buNone/>
            </a:pPr>
            <a:r>
              <a:rPr lang="el-GR" dirty="0" smtClean="0"/>
              <a:t>         Ο </a:t>
            </a:r>
            <a:r>
              <a:rPr lang="el-GR" dirty="0"/>
              <a:t>Κωνσταντίνος Καβάφης γεννήθηκε στην Αλεξάνδρεια της Αιγύπτου στις </a:t>
            </a:r>
            <a:r>
              <a:rPr lang="el-GR" dirty="0" smtClean="0"/>
              <a:t>17 Απριλίου</a:t>
            </a:r>
            <a:r>
              <a:rPr lang="el-GR" dirty="0"/>
              <a:t> 1863 (29 Απριλίου με το νέο ημερολόγιο). Ήταν το ένατο και τελευταίο παιδί του μεγαλέμπορου βαμβακιού Πέτρου-Ιωάννου Καβάφη, με καταγωγή από την Κωνσταντινούπολη. Ο πατέρας του είχε ζήσει στην Αγγλία και ήταν κάτοχος βρετανικού διαβατηρίου</a:t>
            </a:r>
            <a:r>
              <a:rPr lang="el-GR" dirty="0" smtClean="0"/>
              <a:t>.</a:t>
            </a:r>
          </a:p>
          <a:p>
            <a:pPr>
              <a:buNone/>
            </a:pPr>
            <a:endParaRPr lang="el-GR" dirty="0"/>
          </a:p>
          <a:p>
            <a:pPr>
              <a:buNone/>
            </a:pPr>
            <a:r>
              <a:rPr lang="el-GR" dirty="0" smtClean="0"/>
              <a:t>          Τα </a:t>
            </a:r>
            <a:r>
              <a:rPr lang="el-GR" dirty="0"/>
              <a:t>πρώτα παιδικά του χρόνια τα πέρασε στη γενέτειρά του, στην αριστοκρατική οδό </a:t>
            </a:r>
            <a:r>
              <a:rPr lang="el-GR" dirty="0" err="1"/>
              <a:t>Σερίφ</a:t>
            </a:r>
            <a:r>
              <a:rPr lang="el-GR" dirty="0"/>
              <a:t>, μέσα σ’ ένα πλούσιο περιβάλλον με Γάλλο παιδαγωγό και Αγγλίδα τροφό. Με τον θάνατο του πατέρα του το 1870 αρχίζει η παρακμή της οικογένειάς του. Δύο χρόνια αργότερα, η μητέρα του Χαρίκλεια Καβάφη (το γένος Φωτιάδη) υποχρεώνεται να φύγει από την Αλεξάνδρεια και να μετακομίσει με τα παιδιά της, πρώτα στο Λονδίνο και μετά στο Λίβερπουλ</a:t>
            </a:r>
            <a:r>
              <a:rPr lang="el-GR" dirty="0" smtClean="0"/>
              <a:t>.</a:t>
            </a:r>
            <a:endParaRPr lang="el-GR" dirty="0"/>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260648"/>
            <a:ext cx="8363272" cy="6264696"/>
          </a:xfrm>
        </p:spPr>
        <p:txBody>
          <a:bodyPr>
            <a:normAutofit/>
          </a:bodyPr>
          <a:lstStyle/>
          <a:p>
            <a:pPr>
              <a:buNone/>
            </a:pPr>
            <a:r>
              <a:rPr lang="el-GR" sz="2200" dirty="0" smtClean="0"/>
              <a:t>       </a:t>
            </a:r>
          </a:p>
          <a:p>
            <a:pPr>
              <a:buNone/>
            </a:pPr>
            <a:r>
              <a:rPr lang="el-GR" sz="2200" dirty="0" smtClean="0"/>
              <a:t> </a:t>
            </a:r>
            <a:r>
              <a:rPr lang="el-GR" sz="2200" dirty="0" smtClean="0"/>
              <a:t>         Στα </a:t>
            </a:r>
            <a:r>
              <a:rPr lang="el-GR" sz="2200" dirty="0"/>
              <a:t>έξι χρόνια της διαμονής του στην Αγγλία ο νεαρός Κωνσταντίνος θα μάθει σε βάθος την Αγγλική γλώσσα και θα καλλιεργήσει την έμφυτη ροπή του προς τα Γράμματα. Το 1878 η οικογένειά του αντιμετωπίζει εκ νέου οικονομικά προβλήματα, εξαιτίας της Κρίσης του 1873 και επιστρέφει στην Αλεξάνδρεια. Ο δεκαπενταετής Κωνσταντίνος μελετά κατ’ οίκον και το 1881 συνεχίζει τις σπουδές του στο εμπορικό λύκειο </a:t>
            </a:r>
            <a:r>
              <a:rPr lang="el-GR" sz="2200" i="1" dirty="0"/>
              <a:t>Ο Ερμής</a:t>
            </a:r>
            <a:r>
              <a:rPr lang="el-GR" sz="2200" dirty="0"/>
              <a:t>, που ιδρύεται εκείνη τη χρονιά από τον Κωνσταντίνο </a:t>
            </a:r>
            <a:r>
              <a:rPr lang="el-GR" sz="2200" dirty="0" err="1" smtClean="0"/>
              <a:t>Παπαζή</a:t>
            </a:r>
            <a:r>
              <a:rPr lang="el-GR" sz="2200" dirty="0" smtClean="0"/>
              <a:t>.</a:t>
            </a:r>
            <a:r>
              <a:rPr lang="el-GR" sz="2200" dirty="0"/>
              <a:t> </a:t>
            </a:r>
            <a:endParaRPr lang="el-GR" sz="2200" dirty="0" smtClean="0"/>
          </a:p>
          <a:p>
            <a:pPr>
              <a:buNone/>
            </a:pPr>
            <a:r>
              <a:rPr lang="el-GR" sz="2200" dirty="0"/>
              <a:t> </a:t>
            </a:r>
            <a:r>
              <a:rPr lang="el-GR" sz="2200" dirty="0" smtClean="0"/>
              <a:t>           Τον </a:t>
            </a:r>
            <a:r>
              <a:rPr lang="el-GR" sz="2200" dirty="0"/>
              <a:t>επόμενο χρόνο, η οικογένειά του θα μετακομίσει εκ νέου, αυτή τη φορά στην Κωνσταντινούπολη, εξαιτίας των εθνικιστικών ταραχών στην Αίγυπτο, που καθιστά επισφαλή τη θέση των Ευρωπαίων. Ο αγγλικός στόλος βομβαρδίζει την Αλεξάνδρεια και η οικία Καβάφη γίνεται παρανάλωμα του πυρός. Η οικογένειά του θα φιλοξενηθεί επί τριετία από τον παππού του </a:t>
            </a:r>
            <a:r>
              <a:rPr lang="el-GR" sz="2200" dirty="0" err="1"/>
              <a:t>Γεωργάκη</a:t>
            </a:r>
            <a:r>
              <a:rPr lang="el-GR" sz="2200" dirty="0"/>
              <a:t> Φωτιάδη</a:t>
            </a:r>
            <a:r>
              <a:rPr lang="el-GR" sz="2200" dirty="0" smtClean="0"/>
              <a:t>.</a:t>
            </a:r>
            <a:endParaRPr lang="el-GR" sz="2200" dirty="0"/>
          </a:p>
        </p:txBody>
      </p:sp>
    </p:spTree>
  </p:cSld>
  <p:clrMapOvr>
    <a:masterClrMapping/>
  </p:clrMapOvr>
  <p:transition>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332656"/>
            <a:ext cx="8435280" cy="6192688"/>
          </a:xfrm>
        </p:spPr>
        <p:txBody>
          <a:bodyPr>
            <a:normAutofit fontScale="85000" lnSpcReduction="20000"/>
          </a:bodyPr>
          <a:lstStyle/>
          <a:p>
            <a:pPr>
              <a:buNone/>
            </a:pPr>
            <a:r>
              <a:rPr lang="el-GR" sz="2400" dirty="0" smtClean="0"/>
              <a:t>         </a:t>
            </a:r>
          </a:p>
          <a:p>
            <a:pPr>
              <a:buNone/>
            </a:pPr>
            <a:r>
              <a:rPr lang="el-GR" sz="2400" dirty="0" smtClean="0"/>
              <a:t> </a:t>
            </a:r>
            <a:r>
              <a:rPr lang="el-GR" sz="2400" dirty="0" smtClean="0"/>
              <a:t>       Τον </a:t>
            </a:r>
            <a:r>
              <a:rPr lang="el-GR" sz="2400" dirty="0"/>
              <a:t>Οκτώβριο του 1885 επιστρέφει στην Αλεξάνδρεια, μαζί με τη μητέρα του και τα δυο αδέλφια του, Αλέξανδρο και Παύλο, αφού πήραν αποζημίωση για τις καταστροφές του 1882. Μία από τις πρώτες αποφάσεις του είναι να αποκτήσει την ελληνική υπηκοότητα. Αρχίζει να εργάζεται πρώτα ως δημοσιογράφος και στη συνέχεια ως μεσίτης στο Χρηματιστήριο Βάμβακος. Το 1889 προσλαμβάνεται αρχικά ως άμισθος γραμματέας στην Υπηρεσία Αρδεύσεων και από το 1892 ως έμμισθος υπάλληλος, θέση στην οποία θα παραμείνει έως το 1922, φθάνοντας στον βαθμό του </a:t>
            </a:r>
            <a:r>
              <a:rPr lang="el-GR" sz="2400" dirty="0" err="1"/>
              <a:t>υποτμηματάρχη</a:t>
            </a:r>
            <a:r>
              <a:rPr lang="el-GR" sz="2400" dirty="0"/>
              <a:t>.</a:t>
            </a:r>
            <a:r>
              <a:rPr lang="el-GR" sz="2400" dirty="0" smtClean="0"/>
              <a:t/>
            </a:r>
            <a:br>
              <a:rPr lang="el-GR" sz="2400" dirty="0" smtClean="0"/>
            </a:br>
            <a:r>
              <a:rPr lang="el-GR" sz="2400" dirty="0" smtClean="0"/>
              <a:t>    </a:t>
            </a:r>
            <a:r>
              <a:rPr lang="el-GR" sz="2400" dirty="0"/>
              <a:t>Το 1899 φεύγει από τη ζωή η μητέρα του Χαρίκλεια, την οποία υπεραγαπούσε. Είχαν προηγηθεί οι θάνατοι του παιδικού του φίλου </a:t>
            </a:r>
            <a:r>
              <a:rPr lang="el-GR" sz="2400" dirty="0" err="1"/>
              <a:t>Μικέ</a:t>
            </a:r>
            <a:r>
              <a:rPr lang="el-GR" sz="2400" dirty="0"/>
              <a:t> Ράλλη (1889), του αδελφού του Πέτρου-Ιωάννη (1891) και του παππού του </a:t>
            </a:r>
            <a:r>
              <a:rPr lang="el-GR" sz="2400" dirty="0" err="1"/>
              <a:t>Γεωργάκη</a:t>
            </a:r>
            <a:r>
              <a:rPr lang="el-GR" sz="2400" dirty="0"/>
              <a:t> Φωτιάδη (1896</a:t>
            </a:r>
            <a:r>
              <a:rPr lang="el-GR" sz="2400" dirty="0" smtClean="0"/>
              <a:t>).</a:t>
            </a:r>
          </a:p>
          <a:p>
            <a:pPr>
              <a:buNone/>
            </a:pPr>
            <a:r>
              <a:rPr lang="el-GR" sz="2400" dirty="0" smtClean="0"/>
              <a:t>           Το </a:t>
            </a:r>
            <a:r>
              <a:rPr lang="el-GR" sz="2400" dirty="0"/>
              <a:t>1917 γνωρίζεται με τον Αλέκο </a:t>
            </a:r>
            <a:r>
              <a:rPr lang="el-GR" sz="2400" dirty="0" err="1"/>
              <a:t>Σεγκόπουλο</a:t>
            </a:r>
            <a:r>
              <a:rPr lang="el-GR" sz="2400" dirty="0"/>
              <a:t>, κατ’ άλλους νόθο γιο του, κατ’ άλλους ερωτικό του σύντροφο, πάντως μετέπειτα γενικό κληρονόμο του. Τον Απρίλιο του 1922 παραιτείται από την Υπηρεσία Αρδεύσεων για να αφοσιωθεί στο ποιητικό του έργο. «Επιτέλους απελευθερώθηκα από αυτό το μισητό πράγμα», γράφει κάπου. Τον επόμενο χρόνο πεθαίνει ο τελευταίος εν ζωή αδελφός του, ο Τζον Καβάφης, ο οποίος υπήρξε ο πρώτος θαυμαστής και μεταφραστής του έργου του.</a:t>
            </a:r>
            <a:r>
              <a:rPr lang="el-GR" sz="2400" dirty="0" smtClean="0"/>
              <a:t/>
            </a:r>
            <a:br>
              <a:rPr lang="el-GR" sz="2400" dirty="0" smtClean="0"/>
            </a:br>
            <a:r>
              <a:rPr lang="el-GR" sz="2400" dirty="0" smtClean="0"/>
              <a:t/>
            </a:r>
            <a:br>
              <a:rPr lang="el-GR" sz="2400" dirty="0" smtClean="0"/>
            </a:br>
            <a:endParaRPr lang="el-GR" sz="2200" dirty="0"/>
          </a:p>
        </p:txBody>
      </p:sp>
    </p:spTree>
  </p:cSld>
  <p:clrMapOvr>
    <a:masterClrMapping/>
  </p:clrMapOvr>
  <p:transition>
    <p:cover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260648"/>
            <a:ext cx="8363272" cy="6264696"/>
          </a:xfrm>
        </p:spPr>
        <p:txBody>
          <a:bodyPr>
            <a:normAutofit/>
          </a:bodyPr>
          <a:lstStyle/>
          <a:p>
            <a:pPr>
              <a:buNone/>
            </a:pPr>
            <a:r>
              <a:rPr lang="el-GR" dirty="0" smtClean="0"/>
              <a:t>       </a:t>
            </a:r>
          </a:p>
          <a:p>
            <a:pPr>
              <a:buNone/>
            </a:pPr>
            <a:r>
              <a:rPr lang="el-GR" dirty="0" smtClean="0"/>
              <a:t> </a:t>
            </a:r>
            <a:r>
              <a:rPr lang="el-GR" dirty="0" smtClean="0"/>
              <a:t>      Το </a:t>
            </a:r>
            <a:r>
              <a:rPr lang="el-GR" dirty="0"/>
              <a:t>1930 αρχίζει να υποφέρει από τον λάρυγγά του. Οι γιατροί διαπιστώνουν καρκίνο. Ο Καβάφης δεν μπορεί να μιλήσει και το 1932 υποβάλλεται σε τραχειοτομία στην Αθήνα.</a:t>
            </a:r>
          </a:p>
          <a:p>
            <a:pPr>
              <a:buNone/>
            </a:pPr>
            <a:r>
              <a:rPr lang="el-GR" dirty="0" smtClean="0"/>
              <a:t>        Το </a:t>
            </a:r>
            <a:r>
              <a:rPr lang="el-GR" dirty="0"/>
              <a:t>1933 επιστρέφει στην Αλεξάνδρεια, με την υγεία του διαρκώς να χειροτερεύει. Στις αρχές Απριλίου μεταφέρεται στο Ελληνικό Νοσοκομείο και στις 2 το πρωί της </a:t>
            </a:r>
            <a:r>
              <a:rPr lang="el-GR" dirty="0" smtClean="0"/>
              <a:t>29</a:t>
            </a:r>
            <a:r>
              <a:rPr lang="el-GR" baseline="30000" dirty="0" smtClean="0"/>
              <a:t>ης</a:t>
            </a:r>
            <a:r>
              <a:rPr lang="el-GR" dirty="0" smtClean="0"/>
              <a:t> Απριλίου</a:t>
            </a:r>
            <a:r>
              <a:rPr lang="el-GR" dirty="0"/>
              <a:t> ο ποιητής αφήνει την τελευταία του πνοή, σε ηλικία 70 ετών.</a:t>
            </a:r>
          </a:p>
          <a:p>
            <a:pPr>
              <a:buNone/>
            </a:pPr>
            <a:r>
              <a:rPr lang="el-GR" dirty="0" smtClean="0"/>
              <a:t/>
            </a:r>
            <a:br>
              <a:rPr lang="el-GR" dirty="0" smtClean="0"/>
            </a:br>
            <a:endParaRPr lang="el-GR" dirty="0"/>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Έργο </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sz="2400" dirty="0" smtClean="0"/>
              <a:t>         Το </a:t>
            </a:r>
            <a:r>
              <a:rPr lang="el-GR" sz="2400" dirty="0"/>
              <a:t>πρώτο κείμενο που σώζεται στο αρχείο του γράφτηκε το 1882. Πρόκειται για ένα ημερολόγιο σε αγγλική γλώσσα, με τον τίτλο </a:t>
            </a:r>
            <a:r>
              <a:rPr lang="el-GR" sz="2400" i="1" dirty="0" err="1"/>
              <a:t>Constantipoliad</a:t>
            </a:r>
            <a:r>
              <a:rPr lang="el-GR" sz="2400" i="1" dirty="0"/>
              <a:t>-</a:t>
            </a:r>
            <a:r>
              <a:rPr lang="el-GR" sz="2400" i="1" dirty="0" err="1"/>
              <a:t>En</a:t>
            </a:r>
            <a:r>
              <a:rPr lang="el-GR" sz="2400" i="1" dirty="0"/>
              <a:t> </a:t>
            </a:r>
            <a:r>
              <a:rPr lang="el-GR" sz="2400" i="1" dirty="0" err="1"/>
              <a:t>Epic</a:t>
            </a:r>
            <a:r>
              <a:rPr lang="el-GR" sz="2400" dirty="0"/>
              <a:t> (</a:t>
            </a:r>
            <a:r>
              <a:rPr lang="el-GR" sz="2400" i="1" dirty="0" err="1"/>
              <a:t>Κωνσταντινοπουλιάς</a:t>
            </a:r>
            <a:r>
              <a:rPr lang="el-GR" sz="2400" i="1" dirty="0"/>
              <a:t> - Ένα έπος</a:t>
            </a:r>
            <a:r>
              <a:rPr lang="el-GR" sz="2400" dirty="0"/>
              <a:t>), στο οποίο περιγράφονται οι προετοιμασίες για την αναχώρηση της οικογένειας από την Αλεξάνδρεια, το πολεμικό κλίμα των ημερών εκείνων και το ταξίδι ως την Κωνσταντινούπολη</a:t>
            </a:r>
            <a:r>
              <a:rPr lang="el-GR" sz="2400" dirty="0" smtClean="0"/>
              <a:t>.</a:t>
            </a:r>
          </a:p>
          <a:p>
            <a:pPr>
              <a:buNone/>
            </a:pPr>
            <a:r>
              <a:rPr lang="el-GR" sz="2400" dirty="0"/>
              <a:t> </a:t>
            </a:r>
            <a:r>
              <a:rPr lang="el-GR" sz="2400" dirty="0" smtClean="0"/>
              <a:t>        </a:t>
            </a:r>
            <a:r>
              <a:rPr lang="el-GR" sz="2400" dirty="0"/>
              <a:t>Το 1891 θεωρείται σημαντική χρονιά για τον Καβάφη. Εκδίδει το πρώτο αξιόλογο ποίημά του (</a:t>
            </a:r>
            <a:r>
              <a:rPr lang="el-GR" sz="2400" i="1" dirty="0" err="1"/>
              <a:t>Κτίσται</a:t>
            </a:r>
            <a:r>
              <a:rPr lang="el-GR" sz="2400" dirty="0"/>
              <a:t>) και δημοσιεύει μερικά από τα σπουδαιότερα πεζά κείμενά του (</a:t>
            </a:r>
            <a:r>
              <a:rPr lang="el-GR" sz="2400" i="1" dirty="0"/>
              <a:t>Ολίγα περί στιχουργίας</a:t>
            </a:r>
            <a:r>
              <a:rPr lang="el-GR" sz="2400" dirty="0"/>
              <a:t>, </a:t>
            </a:r>
            <a:r>
              <a:rPr lang="el-GR" sz="2400" i="1" dirty="0"/>
              <a:t>Ο </a:t>
            </a:r>
            <a:r>
              <a:rPr lang="el-GR" sz="2400" i="1" dirty="0" err="1"/>
              <a:t>Σακεσπήρος</a:t>
            </a:r>
            <a:r>
              <a:rPr lang="el-GR" sz="2400" i="1" dirty="0"/>
              <a:t> περί της ζωής</a:t>
            </a:r>
            <a:r>
              <a:rPr lang="el-GR" sz="2400" dirty="0"/>
              <a:t>, </a:t>
            </a:r>
            <a:r>
              <a:rPr lang="el-GR" sz="2400" i="1" dirty="0"/>
              <a:t>Ο καθηγητής </a:t>
            </a:r>
            <a:r>
              <a:rPr lang="el-GR" sz="2400" i="1" dirty="0" err="1"/>
              <a:t>Βλάκη</a:t>
            </a:r>
            <a:r>
              <a:rPr lang="el-GR" sz="2400" i="1" dirty="0"/>
              <a:t> περί της νεοελληνικής</a:t>
            </a:r>
            <a:r>
              <a:rPr lang="el-GR" sz="2400" dirty="0"/>
              <a:t> και δύο κείμενα για τα Ελγίνεια).</a:t>
            </a:r>
            <a:r>
              <a:rPr lang="el-GR" sz="2400" dirty="0" smtClean="0"/>
              <a:t/>
            </a:r>
            <a:br>
              <a:rPr lang="el-GR" sz="2400" dirty="0" smtClean="0"/>
            </a:br>
            <a:endParaRPr lang="el-GR" sz="2400" dirty="0"/>
          </a:p>
        </p:txBody>
      </p:sp>
    </p:spTree>
  </p:cSld>
  <p:clrMapOvr>
    <a:masterClrMapping/>
  </p:clrMapOvr>
  <p:transition>
    <p:strip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260648"/>
            <a:ext cx="8291264" cy="6264696"/>
          </a:xfrm>
        </p:spPr>
        <p:txBody>
          <a:bodyPr>
            <a:normAutofit lnSpcReduction="10000"/>
          </a:bodyPr>
          <a:lstStyle/>
          <a:p>
            <a:pPr>
              <a:buNone/>
            </a:pPr>
            <a:r>
              <a:rPr lang="el-GR" sz="2200" dirty="0" smtClean="0"/>
              <a:t>    </a:t>
            </a:r>
            <a:r>
              <a:rPr lang="el-GR" dirty="0" smtClean="0"/>
              <a:t>   </a:t>
            </a:r>
          </a:p>
          <a:p>
            <a:pPr>
              <a:buNone/>
            </a:pPr>
            <a:r>
              <a:rPr lang="el-GR" dirty="0" smtClean="0"/>
              <a:t>       Το </a:t>
            </a:r>
            <a:r>
              <a:rPr lang="el-GR" dirty="0"/>
              <a:t>1911 θα γράψει το περίφημο ποίημά του </a:t>
            </a:r>
            <a:r>
              <a:rPr lang="el-GR" i="1" dirty="0"/>
              <a:t>Ιθάκη</a:t>
            </a:r>
            <a:r>
              <a:rPr lang="el-GR" dirty="0"/>
              <a:t>. Το 1914 γνωρίζεται με τον σπουδαίο Άγγλο μυθιστοριογράφο </a:t>
            </a:r>
            <a:r>
              <a:rPr lang="el-GR" dirty="0" err="1"/>
              <a:t>Έντουαρντ</a:t>
            </a:r>
            <a:r>
              <a:rPr lang="el-GR" dirty="0"/>
              <a:t> </a:t>
            </a:r>
            <a:r>
              <a:rPr lang="el-GR" dirty="0" err="1"/>
              <a:t>Μόργκαν</a:t>
            </a:r>
            <a:r>
              <a:rPr lang="el-GR" dirty="0"/>
              <a:t> Φόρστερ και συνδέεται μαζί του με φιλία. Πέντε χρόνια αργότερα, ο Φόρστερ θα συστήσει τον Καβάφη στο αγγλικό </a:t>
            </a:r>
            <a:r>
              <a:rPr lang="el-GR" dirty="0" smtClean="0"/>
              <a:t>κοινό. Το </a:t>
            </a:r>
            <a:r>
              <a:rPr lang="el-GR" dirty="0"/>
              <a:t>1926 η κυβέρνηση </a:t>
            </a:r>
            <a:r>
              <a:rPr lang="el-GR" dirty="0" smtClean="0"/>
              <a:t>του δικτάτορα</a:t>
            </a:r>
            <a:r>
              <a:rPr lang="el-GR" dirty="0"/>
              <a:t> </a:t>
            </a:r>
            <a:r>
              <a:rPr lang="el-GR" dirty="0" smtClean="0"/>
              <a:t>Πάγκαλου</a:t>
            </a:r>
            <a:r>
              <a:rPr lang="el-GR" dirty="0"/>
              <a:t> του απονέμει το παράσημο του Φοίνικος, διάκριση την οποία ο ποιητής αποδέχεται, υποστηρίζοντας ότι «το παράσημο μού το απένειμε η Ελληνική Πολιτεία, γι’ αυτό και το κρατώ».</a:t>
            </a:r>
            <a:r>
              <a:rPr lang="el-GR" sz="2400" dirty="0" smtClean="0"/>
              <a:t/>
            </a:r>
            <a:br>
              <a:rPr lang="el-GR" sz="2400" dirty="0" smtClean="0"/>
            </a:br>
            <a:endParaRPr lang="el-GR" sz="2200" dirty="0"/>
          </a:p>
          <a:p>
            <a:pPr>
              <a:buNone/>
            </a:pPr>
            <a:r>
              <a:rPr lang="el-GR" sz="2200" dirty="0" smtClean="0"/>
              <a:t/>
            </a:r>
            <a:br>
              <a:rPr lang="el-GR" sz="2200" dirty="0" smtClean="0"/>
            </a:br>
            <a:endParaRPr lang="el-GR" sz="2200" dirty="0"/>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44</TotalTime>
  <Words>386</Words>
  <Application>Microsoft Office PowerPoint</Application>
  <PresentationFormat>Προβολή στην οθόνη (4:3)</PresentationFormat>
  <Paragraphs>27</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Αστικό</vt:lpstr>
      <vt:lpstr>Κωνσταντίνος Καβάφης </vt:lpstr>
      <vt:lpstr>Διαφάνεια 2</vt:lpstr>
      <vt:lpstr>Διαφάνεια 3</vt:lpstr>
      <vt:lpstr>Βιογραφία </vt:lpstr>
      <vt:lpstr>Διαφάνεια 5</vt:lpstr>
      <vt:lpstr>Διαφάνεια 6</vt:lpstr>
      <vt:lpstr>Διαφάνεια 7</vt:lpstr>
      <vt:lpstr>Έργο </vt:lpstr>
      <vt:lpstr>Διαφάνεια 9</vt:lpstr>
      <vt:lpstr>Αυτοβιογραφικό σημείωμα του Κ. Καβάφη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Κωνσταντίνος Καβάφης </dc:title>
  <dc:creator>artemisk</dc:creator>
  <cp:lastModifiedBy>artemisk</cp:lastModifiedBy>
  <cp:revision>1</cp:revision>
  <dcterms:created xsi:type="dcterms:W3CDTF">2021-05-08T12:25:11Z</dcterms:created>
  <dcterms:modified xsi:type="dcterms:W3CDTF">2021-05-08T13:09:33Z</dcterms:modified>
</cp:coreProperties>
</file>