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Μεσαίο στυλ 2 - Έμφαση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Μεσαίο στυλ 2 - Έμφαση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Μεσαίο στυλ 3 - Έμφαση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0F2FD41B-7319-448E-9806-84EB3699B613}" type="datetimeFigureOut">
              <a:rPr lang="el-GR" smtClean="0"/>
              <a:t>12/05/2021</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32DE93B-7C58-4BEB-AB36-AE9448C51257}"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F2FD41B-7319-448E-9806-84EB3699B613}" type="datetimeFigureOut">
              <a:rPr lang="el-GR" smtClean="0"/>
              <a:t>12/05/2021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32DE93B-7C58-4BEB-AB36-AE9448C51257}"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F2FD41B-7319-448E-9806-84EB3699B613}" type="datetimeFigureOut">
              <a:rPr lang="el-GR" smtClean="0"/>
              <a:t>12/05/2021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32DE93B-7C58-4BEB-AB36-AE9448C51257}"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F2FD41B-7319-448E-9806-84EB3699B613}" type="datetimeFigureOut">
              <a:rPr lang="el-GR" smtClean="0"/>
              <a:t>12/05/2021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32DE93B-7C58-4BEB-AB36-AE9448C51257}"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F2FD41B-7319-448E-9806-84EB3699B613}" type="datetimeFigureOut">
              <a:rPr lang="el-GR" smtClean="0"/>
              <a:t>12/05/2021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32DE93B-7C58-4BEB-AB36-AE9448C51257}"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F2FD41B-7319-448E-9806-84EB3699B613}" type="datetimeFigureOut">
              <a:rPr lang="el-GR" smtClean="0"/>
              <a:t>12/05/2021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32DE93B-7C58-4BEB-AB36-AE9448C51257}"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0F2FD41B-7319-448E-9806-84EB3699B613}" type="datetimeFigureOut">
              <a:rPr lang="el-GR" smtClean="0"/>
              <a:t>12/05/2021</a:t>
            </a:fld>
            <a:endParaRPr lang="el-GR"/>
          </a:p>
        </p:txBody>
      </p:sp>
      <p:sp>
        <p:nvSpPr>
          <p:cNvPr id="27" name="26 - Θέση αριθμού διαφάνειας"/>
          <p:cNvSpPr>
            <a:spLocks noGrp="1"/>
          </p:cNvSpPr>
          <p:nvPr>
            <p:ph type="sldNum" sz="quarter" idx="11"/>
          </p:nvPr>
        </p:nvSpPr>
        <p:spPr/>
        <p:txBody>
          <a:bodyPr rtlCol="0"/>
          <a:lstStyle/>
          <a:p>
            <a:fld id="{E32DE93B-7C58-4BEB-AB36-AE9448C51257}" type="slidenum">
              <a:rPr lang="el-GR" smtClean="0"/>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0F2FD41B-7319-448E-9806-84EB3699B613}" type="datetimeFigureOut">
              <a:rPr lang="el-GR" smtClean="0"/>
              <a:t>12/05/2021</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E32DE93B-7C58-4BEB-AB36-AE9448C51257}"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F2FD41B-7319-448E-9806-84EB3699B613}" type="datetimeFigureOut">
              <a:rPr lang="el-GR" smtClean="0"/>
              <a:t>12/05/2021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32DE93B-7C58-4BEB-AB36-AE9448C51257}"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F2FD41B-7319-448E-9806-84EB3699B613}" type="datetimeFigureOut">
              <a:rPr lang="el-GR" smtClean="0"/>
              <a:t>12/05/2021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32DE93B-7C58-4BEB-AB36-AE9448C51257}"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F2FD41B-7319-448E-9806-84EB3699B613}" type="datetimeFigureOut">
              <a:rPr lang="el-GR" smtClean="0"/>
              <a:t>12/05/2021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32DE93B-7C58-4BEB-AB36-AE9448C51257}"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F2FD41B-7319-448E-9806-84EB3699B613}" type="datetimeFigureOut">
              <a:rPr lang="el-GR" smtClean="0"/>
              <a:t>12/05/2021</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32DE93B-7C58-4BEB-AB36-AE9448C51257}"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8" Type="http://schemas.openxmlformats.org/officeDocument/2006/relationships/hyperlink" Target="http://anemi.lib.uoc.gr/search/?dtab=m&amp;search_type=simple&amp;search_help=&amp;display_mode=overview&amp;wf_step=init&amp;show_hidden=0&amp;number=10&amp;keep_number=10&amp;cclterm1=&amp;cclterm2=&amp;cclterm3=&amp;cclterm4=&amp;cclterm5=&amp;cclterm6=&amp;cclterm7=&amp;cclterm8=&amp;cclfield1=&amp;cclfield2=&amp;cclfield3=&amp;cclfield4=&amp;cclfield5=&amp;cclfield6=&amp;cclfield7=&amp;cclfield8=&amp;cclop1=&amp;cclop2=&amp;cclop3=&amp;cclop4=&amp;cclop5=&amp;cclop6=&amp;cclop7=&amp;isp=&amp;display_help=0&amp;offset=1&amp;search_coll%5Bmetadata%5D=1&amp;&amp;stored_cclquery=creator%3D%28%CE%92%CE%B9%CE%B6%CF%85%CE%B7%CE%BD%CF%8C%CF%82%2C+%CE%93%CE%B5%CF%8E%CF%81%CE%B3%CE%B9%CE%BF%CF%82%2C%29&amp;skin=&amp;rss=0&amp;show_form=&amp;export_method=none&amp;display_mode=detail&amp;ioffset=1&amp;offset=6&amp;number=1&amp;keep_number=10&amp;old_offset=1&amp;search_help=detail" TargetMode="External"/><Relationship Id="rId3" Type="http://schemas.openxmlformats.org/officeDocument/2006/relationships/hyperlink" Target="https://el.wikipedia.org/wiki/%CE%A0%CE%BF%CE%AF%CE%BF%CF%82_%CE%AE%CF%84%CE%BF%CE%BD_%CE%BF_%CF%86%CE%BF%CE%BD%CE%B5%CF%8D%CF%82_%CF%84%CE%BF%CF%85_%CE%B1%CE%B4%CE%B5%CE%BB%CF%86%CE%BF%CF%8D_%CE%BC%CE%BF%CF%85" TargetMode="External"/><Relationship Id="rId7" Type="http://schemas.openxmlformats.org/officeDocument/2006/relationships/hyperlink" Target="http://anemi.lib.uoc.gr/search/?dtab=m&amp;search_type=simple&amp;search_help=&amp;display_mode=overview&amp;wf_step=init&amp;show_hidden=0&amp;number=10&amp;keep_number=10&amp;cclterm1=&amp;cclterm2=&amp;cclterm3=&amp;cclterm4=&amp;cclterm5=&amp;cclterm6=&amp;cclterm7=&amp;cclterm8=&amp;cclfield1=&amp;cclfield2=&amp;cclfield3=&amp;cclfield4=&amp;cclfield5=&amp;cclfield6=&amp;cclfield7=&amp;cclfield8=&amp;cclop1=&amp;cclop2=&amp;cclop3=&amp;cclop4=&amp;cclop5=&amp;cclop6=&amp;cclop7=&amp;isp=&amp;display_help=0&amp;offset=1&amp;search_coll%5Bmetadata%5D=1&amp;&amp;stored_cclquery=creator%3D%28%CE%92%CE%B9%CE%B6%CF%85%CE%B7%CE%BD%CF%8C%CF%82%2C+%CE%93%CE%B5%CF%8E%CF%81%CE%B3%CE%B9%CE%BF%CF%82%2C%29&amp;skin=&amp;rss=0&amp;show_form=&amp;export_method=none&amp;display_mode=detail&amp;ioffset=1&amp;offset=1&amp;number=1&amp;keep_number=10&amp;old_offset=1&amp;search_help=detail" TargetMode="External"/><Relationship Id="rId2" Type="http://schemas.openxmlformats.org/officeDocument/2006/relationships/hyperlink" Target="https://el.wikipedia.org/wiki/%CE%A4%CE%BF_%CE%B1%CE%BC%CE%AC%CF%81%CF%84%CE%B7%CE%BC%CE%B1_%CF%84%CE%B7%CF%82_%CE%BC%CE%B7%CF%84%CF%81%CF%8C%CF%82_%CE%BC%CE%BF%CF%85" TargetMode="External"/><Relationship Id="rId1" Type="http://schemas.openxmlformats.org/officeDocument/2006/relationships/slideLayout" Target="../slideLayouts/slideLayout7.xml"/><Relationship Id="rId6" Type="http://schemas.openxmlformats.org/officeDocument/2006/relationships/hyperlink" Target="https://el.wikipedia.org/wiki/%CE%95%CF%81%CF%81%CE%AF%CE%BA%CE%BF%CF%82_%CE%8A%CF%88%CE%B5%CE%BD" TargetMode="External"/><Relationship Id="rId11" Type="http://schemas.openxmlformats.org/officeDocument/2006/relationships/hyperlink" Target="http://anemi.lib.uoc.gr/search/?dtab=m&amp;search_type=simple&amp;search_help=&amp;display_mode=overview&amp;wf_step=init&amp;show_hidden=0&amp;number=10&amp;keep_number=10&amp;cclterm1=&amp;cclterm2=&amp;cclterm3=&amp;cclterm4=&amp;cclterm5=&amp;cclterm6=&amp;cclterm7=&amp;cclterm8=&amp;cclfield1=&amp;cclfield2=&amp;cclfield3=&amp;cclfield4=&amp;cclfield5=&amp;cclfield6=&amp;cclfield7=&amp;cclfield8=&amp;cclop1=&amp;cclop2=&amp;cclop3=&amp;cclop4=&amp;cclop5=&amp;cclop6=&amp;cclop7=&amp;isp=&amp;display_help=0&amp;offset=11&amp;search_coll%5Bmetadata%5D=1&amp;&amp;stored_cclquery=creator%3D%28%CE%92%CE%B9%CE%B6%CF%85%CE%B7%CE%BD%CF%8C%CF%82%2C+%CE%93%CE%B5%CF%8E%CF%81%CE%B3%CE%B9%CE%BF%CF%82%2C%29&amp;skin=&amp;rss=0&amp;show_form=&amp;export_method=none&amp;ioffset=1&amp;old_offset=1&amp;display_mode=detail&amp;ioffset=1&amp;offset=14&amp;number=1&amp;keep_number=10&amp;old_offset=11&amp;search_help=detail" TargetMode="External"/><Relationship Id="rId5" Type="http://schemas.openxmlformats.org/officeDocument/2006/relationships/hyperlink" Target="https://el.wikipedia.org/wiki/%CE%9F_%CE%9C%CE%BF%CF%83%CE%BA%CF%8E%CE%B2-%CE%A3%CE%B5%CE%BB%CE%AE%CE%BC" TargetMode="External"/><Relationship Id="rId10" Type="http://schemas.openxmlformats.org/officeDocument/2006/relationships/hyperlink" Target="http://anemi.lib.uoc.gr/search/?dtab=m&amp;search_type=simple&amp;search_help=&amp;display_mode=overview&amp;wf_step=init&amp;show_hidden=0&amp;number=10&amp;keep_number=10&amp;cclterm1=&amp;cclterm2=&amp;cclterm3=&amp;cclterm4=&amp;cclterm5=&amp;cclterm6=&amp;cclterm7=&amp;cclterm8=&amp;cclfield1=&amp;cclfield2=&amp;cclfield3=&amp;cclfield4=&amp;cclfield5=&amp;cclfield6=&amp;cclfield7=&amp;cclfield8=&amp;cclop1=&amp;cclop2=&amp;cclop3=&amp;cclop4=&amp;cclop5=&amp;cclop6=&amp;cclop7=&amp;isp=&amp;display_help=0&amp;offset=11&amp;search_coll%5Bmetadata%5D=1&amp;&amp;stored_cclquery=creator%3D%28%CE%92%CE%B9%CE%B6%CF%85%CE%B7%CE%BD%CF%8C%CF%82%2C+%CE%93%CE%B5%CF%8E%CF%81%CE%B3%CE%B9%CE%BF%CF%82%2C%29&amp;skin=&amp;rss=0&amp;show_form=&amp;export_method=none&amp;ioffset=1&amp;old_offset=1&amp;display_mode=detail&amp;ioffset=1&amp;offset=13&amp;number=1&amp;keep_number=10&amp;old_offset=11&amp;search_help=detail" TargetMode="External"/><Relationship Id="rId4" Type="http://schemas.openxmlformats.org/officeDocument/2006/relationships/hyperlink" Target="https://el.wikipedia.org/w/index.php?title=%CE%A4%CE%BF_%CE%BC%CF%8C%CE%BD%CE%BF_%CF%84%CE%B7%CF%82_%CE%B6%CF%89%CE%AE%CF%82_%CF%84%CE%BF%CF%85_%CF%84%CE%B1%CE%BE%CE%B5%CE%AF%CE%B4%CE%B9%CE%BF%CE%BD&amp;action=edit&amp;redlink=1" TargetMode="External"/><Relationship Id="rId9" Type="http://schemas.openxmlformats.org/officeDocument/2006/relationships/hyperlink" Target="http://anemi.lib.uoc.gr/search/?dtab=m&amp;search_type=simple&amp;search_help=&amp;display_mode=overview&amp;wf_step=init&amp;show_hidden=0&amp;number=10&amp;keep_number=10&amp;cclterm1=&amp;cclterm2=&amp;cclterm3=&amp;cclterm4=&amp;cclterm5=&amp;cclterm6=&amp;cclterm7=&amp;cclterm8=&amp;cclfield1=&amp;cclfield2=&amp;cclfield3=&amp;cclfield4=&amp;cclfield5=&amp;cclfield6=&amp;cclfield7=&amp;cclfield8=&amp;cclop1=&amp;cclop2=&amp;cclop3=&amp;cclop4=&amp;cclop5=&amp;cclop6=&amp;cclop7=&amp;isp=&amp;display_help=0&amp;offset=11&amp;search_coll%5Bmetadata%5D=1&amp;&amp;stored_cclquery=creator%3D%28%CE%92%CE%B9%CE%B6%CF%85%CE%B7%CE%BD%CF%8C%CF%82%2C+%CE%93%CE%B5%CF%8E%CF%81%CE%B3%CE%B9%CE%BF%CF%82%2C%29&amp;skin=&amp;rss=0&amp;show_form=&amp;export_method=none&amp;ioffset=1&amp;old_offset=1&amp;display_mode=detail&amp;ioffset=1&amp;offset=17&amp;number=1&amp;keep_number=10&amp;old_offset=11&amp;search_help=detai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b="1" dirty="0" smtClean="0"/>
              <a:t>Γεώργιος Βιζυηνός</a:t>
            </a:r>
            <a:br>
              <a:rPr lang="el-GR" b="1" dirty="0" smtClean="0"/>
            </a:br>
            <a:endParaRPr lang="el-GR" b="1" dirty="0"/>
          </a:p>
        </p:txBody>
      </p:sp>
      <p:sp>
        <p:nvSpPr>
          <p:cNvPr id="3" name="2 - Υπότιτλος"/>
          <p:cNvSpPr>
            <a:spLocks noGrp="1"/>
          </p:cNvSpPr>
          <p:nvPr>
            <p:ph type="subTitle" idx="1"/>
          </p:nvPr>
        </p:nvSpPr>
        <p:spPr/>
        <p:txBody>
          <a:bodyPr/>
          <a:lstStyle/>
          <a:p>
            <a:r>
              <a:rPr lang="el-GR" dirty="0" smtClean="0"/>
              <a:t>Κωνσταντίνα Κωνσταντάρα</a:t>
            </a:r>
            <a:endParaRPr lang="el-GR" dirty="0"/>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3491880" y="2852936"/>
            <a:ext cx="2088232" cy="1069848"/>
          </a:xfrm>
        </p:spPr>
        <p:txBody>
          <a:bodyPr>
            <a:normAutofit/>
          </a:bodyPr>
          <a:lstStyle/>
          <a:p>
            <a:r>
              <a:rPr lang="el-GR" sz="4400" b="1" dirty="0" smtClean="0">
                <a:effectLst>
                  <a:outerShdw blurRad="38100" dist="38100" dir="2700000" algn="tl">
                    <a:srgbClr val="000000">
                      <a:alpha val="43137"/>
                    </a:srgbClr>
                  </a:outerShdw>
                </a:effectLst>
              </a:rPr>
              <a:t>ΤΕΛΟΣ</a:t>
            </a:r>
            <a:endParaRPr lang="el-GR" sz="4400" b="1" dirty="0">
              <a:effectLst>
                <a:outerShdw blurRad="38100" dist="38100" dir="2700000" algn="tl">
                  <a:srgbClr val="000000">
                    <a:alpha val="43137"/>
                  </a:srgbClr>
                </a:outerShdw>
              </a:effectLst>
            </a:endParaRPr>
          </a:p>
        </p:txBody>
      </p:sp>
    </p:spTree>
  </p:cSld>
  <p:clrMapOvr>
    <a:masterClrMapping/>
  </p:clrMapOvr>
  <p:transition spd="slow">
    <p:pull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dirty="0"/>
              <a:t>Γεώργιος Βιζυηνός</a:t>
            </a:r>
          </a:p>
        </p:txBody>
      </p:sp>
      <p:sp>
        <p:nvSpPr>
          <p:cNvPr id="6" name="5 - Θέση κειμένου"/>
          <p:cNvSpPr>
            <a:spLocks noGrp="1"/>
          </p:cNvSpPr>
          <p:nvPr>
            <p:ph type="body" idx="2"/>
          </p:nvPr>
        </p:nvSpPr>
        <p:spPr/>
        <p:txBody>
          <a:bodyPr/>
          <a:lstStyle/>
          <a:p>
            <a:pPr>
              <a:buFont typeface="Wingdings" pitchFamily="2" charset="2"/>
              <a:buChar char="q"/>
            </a:pPr>
            <a:r>
              <a:rPr lang="el-GR" dirty="0" smtClean="0">
                <a:effectLst>
                  <a:outerShdw blurRad="38100" dist="38100" dir="2700000" algn="tl">
                    <a:srgbClr val="000000">
                      <a:alpha val="43137"/>
                    </a:srgbClr>
                  </a:outerShdw>
                </a:effectLst>
              </a:rPr>
              <a:t>Βιζύη - Ανατολική Θράκη</a:t>
            </a:r>
          </a:p>
          <a:p>
            <a:pPr>
              <a:buFont typeface="Wingdings" pitchFamily="2" charset="2"/>
              <a:buChar char="q"/>
            </a:pPr>
            <a:r>
              <a:rPr lang="el-GR" dirty="0" smtClean="0">
                <a:effectLst>
                  <a:outerShdw blurRad="38100" dist="38100" dir="2700000" algn="tl">
                    <a:srgbClr val="000000">
                      <a:alpha val="43137"/>
                    </a:srgbClr>
                  </a:outerShdw>
                </a:effectLst>
              </a:rPr>
              <a:t>Κωνσταντινούπολη (ράφτης) &gt; Κύπρος (Εκκλησία) &gt; Αθήνα (φοιτητής και ποιητής) </a:t>
            </a:r>
          </a:p>
          <a:p>
            <a:pPr>
              <a:buFont typeface="Wingdings" pitchFamily="2" charset="2"/>
              <a:buChar char="q"/>
            </a:pPr>
            <a:r>
              <a:rPr lang="el-GR" dirty="0" smtClean="0">
                <a:effectLst>
                  <a:outerShdw blurRad="38100" dist="38100" dir="2700000" algn="tl">
                    <a:srgbClr val="000000">
                      <a:alpha val="43137"/>
                    </a:srgbClr>
                  </a:outerShdw>
                </a:effectLst>
              </a:rPr>
              <a:t>Βραβείο για το ποίημα</a:t>
            </a:r>
          </a:p>
          <a:p>
            <a:r>
              <a:rPr lang="el-GR" dirty="0" smtClean="0">
                <a:effectLst>
                  <a:outerShdw blurRad="38100" dist="38100" dir="2700000" algn="tl">
                    <a:srgbClr val="000000">
                      <a:alpha val="43137"/>
                    </a:srgbClr>
                  </a:outerShdw>
                </a:effectLst>
              </a:rPr>
              <a:t> «Κόδρος» σε ποιητικό διαγωνισμό – 1874</a:t>
            </a:r>
          </a:p>
          <a:p>
            <a:pPr>
              <a:buFont typeface="Wingdings" pitchFamily="2" charset="2"/>
              <a:buChar char="q"/>
            </a:pPr>
            <a:r>
              <a:rPr lang="el-GR" dirty="0" smtClean="0">
                <a:effectLst>
                  <a:outerShdw blurRad="38100" dist="38100" dir="2700000" algn="tl">
                    <a:srgbClr val="000000">
                      <a:alpha val="43137"/>
                    </a:srgbClr>
                  </a:outerShdw>
                </a:effectLst>
              </a:rPr>
              <a:t> Γερμανία – φιλοσοφία, ψυχολογία, διατριβή «Το παιχνίδι υπό άποψη ψυχολογική και παιδαγωγική» -1881</a:t>
            </a:r>
          </a:p>
          <a:p>
            <a:pPr>
              <a:buFont typeface="Wingdings" pitchFamily="2" charset="2"/>
              <a:buChar char="q"/>
            </a:pPr>
            <a:r>
              <a:rPr lang="el-GR" dirty="0" smtClean="0">
                <a:effectLst>
                  <a:outerShdw blurRad="38100" dist="38100" dir="2700000" algn="tl">
                    <a:srgbClr val="000000">
                      <a:alpha val="43137"/>
                    </a:srgbClr>
                  </a:outerShdw>
                </a:effectLst>
              </a:rPr>
              <a:t>Γνωριμία με τον Βικέλα στο Παρίσι και καθοριστική επίδρασή του, -</a:t>
            </a:r>
            <a:r>
              <a:rPr lang="el-GR" dirty="0" smtClean="0">
                <a:effectLst>
                  <a:outerShdw blurRad="38100" dist="38100" dir="2700000" algn="tl">
                    <a:srgbClr val="000000">
                      <a:alpha val="43137"/>
                    </a:srgbClr>
                  </a:outerShdw>
                </a:effectLst>
              </a:rPr>
              <a:t> 1882</a:t>
            </a:r>
          </a:p>
          <a:p>
            <a:pPr>
              <a:buFont typeface="Wingdings" pitchFamily="2" charset="2"/>
              <a:buChar char="q"/>
            </a:pPr>
            <a:r>
              <a:rPr lang="el-GR" dirty="0" smtClean="0">
                <a:effectLst>
                  <a:outerShdw blurRad="38100" dist="38100" dir="2700000" algn="tl">
                    <a:srgbClr val="000000">
                      <a:alpha val="43137"/>
                    </a:srgbClr>
                  </a:outerShdw>
                </a:effectLst>
              </a:rPr>
              <a:t>Θάνατος στο ψυχιατρείο</a:t>
            </a:r>
            <a:r>
              <a:rPr lang="el-GR" dirty="0" smtClean="0"/>
              <a:t>.</a:t>
            </a:r>
            <a:endParaRPr lang="el-GR" dirty="0"/>
          </a:p>
        </p:txBody>
      </p:sp>
      <p:pic>
        <p:nvPicPr>
          <p:cNvPr id="7" name="6 - Θέση περιεχομένου" descr="Γ2.JPG"/>
          <p:cNvPicPr>
            <a:picLocks noGrp="1" noChangeAspect="1"/>
          </p:cNvPicPr>
          <p:nvPr>
            <p:ph sz="half" idx="1"/>
          </p:nvPr>
        </p:nvPicPr>
        <p:blipFill>
          <a:blip r:embed="rId2" cstate="print"/>
          <a:stretch>
            <a:fillRect/>
          </a:stretch>
        </p:blipFill>
        <p:spPr>
          <a:xfrm>
            <a:off x="1475656" y="1268760"/>
            <a:ext cx="2604964" cy="3803247"/>
          </a:xfrm>
          <a:prstGeom prst="roundRect">
            <a:avLst>
              <a:gd name="adj" fmla="val 0"/>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Περί του Βιζυηνού</a:t>
            </a:r>
            <a:endParaRPr lang="el-GR" dirty="0"/>
          </a:p>
        </p:txBody>
      </p:sp>
      <p:sp>
        <p:nvSpPr>
          <p:cNvPr id="4" name="3 - Θέση κειμένου"/>
          <p:cNvSpPr>
            <a:spLocks noGrp="1"/>
          </p:cNvSpPr>
          <p:nvPr>
            <p:ph idx="1"/>
          </p:nvPr>
        </p:nvSpPr>
        <p:spPr>
          <a:xfrm>
            <a:off x="467544" y="3717032"/>
            <a:ext cx="8229600" cy="1683632"/>
          </a:xfrm>
        </p:spPr>
        <p:txBody>
          <a:bodyPr>
            <a:normAutofit/>
          </a:bodyPr>
          <a:lstStyle/>
          <a:p>
            <a:pPr>
              <a:buFont typeface="Wingdings" pitchFamily="2" charset="2"/>
              <a:buChar char="q"/>
            </a:pPr>
            <a:r>
              <a:rPr lang="el-GR" sz="1400" b="1" dirty="0" smtClean="0">
                <a:effectLst>
                  <a:outerShdw blurRad="38100" dist="38100" dir="2700000" algn="tl">
                    <a:srgbClr val="000000">
                      <a:alpha val="43137"/>
                    </a:srgbClr>
                  </a:outerShdw>
                </a:effectLst>
              </a:rPr>
              <a:t>Τα ολίγα διηγήματά του, ευμεγέθη και μη </a:t>
            </a:r>
            <a:r>
              <a:rPr lang="el-GR" sz="1400" b="1" dirty="0" err="1" smtClean="0">
                <a:effectLst>
                  <a:outerShdw blurRad="38100" dist="38100" dir="2700000" algn="tl">
                    <a:srgbClr val="000000">
                      <a:alpha val="43137"/>
                    </a:srgbClr>
                  </a:outerShdw>
                </a:effectLst>
              </a:rPr>
              <a:t>αποστέργοντα</a:t>
            </a:r>
            <a:r>
              <a:rPr lang="el-GR" sz="1400" b="1" dirty="0" smtClean="0">
                <a:effectLst>
                  <a:outerShdw blurRad="38100" dist="38100" dir="2700000" algn="tl">
                    <a:srgbClr val="000000">
                      <a:alpha val="43137"/>
                    </a:srgbClr>
                  </a:outerShdw>
                </a:effectLst>
              </a:rPr>
              <a:t> το </a:t>
            </a:r>
            <a:r>
              <a:rPr lang="el-GR" sz="1400" b="1" dirty="0" err="1" smtClean="0">
                <a:effectLst>
                  <a:outerShdw blurRad="38100" dist="38100" dir="2700000" algn="tl">
                    <a:srgbClr val="000000">
                      <a:alpha val="43137"/>
                    </a:srgbClr>
                  </a:outerShdw>
                </a:effectLst>
              </a:rPr>
              <a:t>περίπλοκον</a:t>
            </a:r>
            <a:r>
              <a:rPr lang="el-GR" sz="1400" b="1" dirty="0" smtClean="0">
                <a:effectLst>
                  <a:outerShdw blurRad="38100" dist="38100" dir="2700000" algn="tl">
                    <a:srgbClr val="000000">
                      <a:alpha val="43137"/>
                    </a:srgbClr>
                  </a:outerShdw>
                </a:effectLst>
              </a:rPr>
              <a:t>, ιστορήματα, μικρόν τι υπολείπονται όπως </a:t>
            </a:r>
            <a:r>
              <a:rPr lang="el-GR" sz="1400" b="1" dirty="0" err="1" smtClean="0">
                <a:effectLst>
                  <a:outerShdw blurRad="38100" dist="38100" dir="2700000" algn="tl">
                    <a:srgbClr val="000000">
                      <a:alpha val="43137"/>
                    </a:srgbClr>
                  </a:outerShdw>
                </a:effectLst>
              </a:rPr>
              <a:t>αναπτυχθώσιν</a:t>
            </a:r>
            <a:r>
              <a:rPr lang="el-GR" sz="1400" b="1" dirty="0" smtClean="0">
                <a:effectLst>
                  <a:outerShdw blurRad="38100" dist="38100" dir="2700000" algn="tl">
                    <a:srgbClr val="000000">
                      <a:alpha val="43137"/>
                    </a:srgbClr>
                  </a:outerShdw>
                </a:effectLst>
              </a:rPr>
              <a:t> εις μυθιστορήματα. Φαίνεται εκ τούτων ότι ρέπει προς την </a:t>
            </a:r>
            <a:r>
              <a:rPr lang="el-GR" sz="1400" b="1" dirty="0" err="1" smtClean="0">
                <a:effectLst>
                  <a:outerShdw blurRad="38100" dist="38100" dir="2700000" algn="tl">
                    <a:srgbClr val="000000">
                      <a:alpha val="43137"/>
                    </a:srgbClr>
                  </a:outerShdw>
                </a:effectLst>
              </a:rPr>
              <a:t>μυθιστοριογραφίαν</a:t>
            </a:r>
            <a:r>
              <a:rPr lang="el-GR" sz="1400" b="1" dirty="0" smtClean="0">
                <a:effectLst>
                  <a:outerShdw blurRad="38100" dist="38100" dir="2700000" algn="tl">
                    <a:srgbClr val="000000">
                      <a:alpha val="43137"/>
                    </a:srgbClr>
                  </a:outerShdw>
                </a:effectLst>
              </a:rPr>
              <a:t> …την οποίαν οδηγεί… η φιλόσοφος τέχνη του </a:t>
            </a:r>
            <a:r>
              <a:rPr lang="el-GR" sz="1400" b="1" dirty="0" err="1" smtClean="0">
                <a:effectLst>
                  <a:outerShdw blurRad="38100" dist="38100" dir="2700000" algn="tl">
                    <a:srgbClr val="000000">
                      <a:alpha val="43137"/>
                    </a:srgbClr>
                  </a:outerShdw>
                </a:effectLst>
              </a:rPr>
              <a:t>ποιητού</a:t>
            </a:r>
            <a:r>
              <a:rPr lang="el-GR" sz="1400" b="1" dirty="0" smtClean="0">
                <a:effectLst>
                  <a:outerShdw blurRad="38100" dist="38100" dir="2700000" algn="tl">
                    <a:srgbClr val="000000">
                      <a:alpha val="43137"/>
                    </a:srgbClr>
                  </a:outerShdw>
                </a:effectLst>
              </a:rPr>
              <a:t>. </a:t>
            </a:r>
          </a:p>
          <a:p>
            <a:pPr>
              <a:buNone/>
            </a:pPr>
            <a:r>
              <a:rPr lang="el-GR" sz="1400" b="1" dirty="0" smtClean="0">
                <a:effectLst>
                  <a:outerShdw blurRad="38100" dist="38100" dir="2700000" algn="tl">
                    <a:srgbClr val="000000">
                      <a:alpha val="43137"/>
                    </a:srgbClr>
                  </a:outerShdw>
                </a:effectLst>
              </a:rPr>
              <a:t>                                                                                                                Κ. Παλαμάς, «Βιζυηνός», 1896.</a:t>
            </a:r>
            <a:endParaRPr lang="el-GR" sz="1400" b="1" dirty="0">
              <a:effectLst>
                <a:outerShdw blurRad="38100" dist="38100" dir="2700000" algn="tl">
                  <a:srgbClr val="000000">
                    <a:alpha val="43137"/>
                  </a:srgbClr>
                </a:outerShdw>
              </a:effectLst>
            </a:endParaRPr>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Γεώργιος Βιζυηνός </a:t>
            </a:r>
          </a:p>
        </p:txBody>
      </p:sp>
      <p:sp>
        <p:nvSpPr>
          <p:cNvPr id="4" name="3 - Θέση κειμένου"/>
          <p:cNvSpPr>
            <a:spLocks noGrp="1"/>
          </p:cNvSpPr>
          <p:nvPr>
            <p:ph idx="1"/>
          </p:nvPr>
        </p:nvSpPr>
        <p:spPr>
          <a:xfrm>
            <a:off x="467544" y="3284984"/>
            <a:ext cx="8229600" cy="2043672"/>
          </a:xfrm>
        </p:spPr>
        <p:txBody>
          <a:bodyPr>
            <a:normAutofit/>
          </a:bodyPr>
          <a:lstStyle/>
          <a:p>
            <a:pPr>
              <a:buFont typeface="Wingdings" pitchFamily="2" charset="2"/>
              <a:buChar char="q"/>
            </a:pPr>
            <a:r>
              <a:rPr lang="el-GR" sz="1400" b="1" dirty="0" smtClean="0">
                <a:effectLst>
                  <a:outerShdw blurRad="38100" dist="38100" dir="2700000" algn="tl">
                    <a:srgbClr val="000000">
                      <a:alpha val="43137"/>
                    </a:srgbClr>
                  </a:outerShdw>
                </a:effectLst>
              </a:rPr>
              <a:t>Αινιγματική αφήγηση</a:t>
            </a:r>
            <a:endParaRPr lang="el-GR" sz="1400" b="1" dirty="0" smtClean="0">
              <a:effectLst>
                <a:outerShdw blurRad="38100" dist="38100" dir="2700000" algn="tl">
                  <a:srgbClr val="000000">
                    <a:alpha val="43137"/>
                  </a:srgbClr>
                </a:outerShdw>
              </a:effectLst>
            </a:endParaRPr>
          </a:p>
          <a:p>
            <a:pPr>
              <a:buFont typeface="Wingdings" pitchFamily="2" charset="2"/>
              <a:buChar char="q"/>
            </a:pPr>
            <a:r>
              <a:rPr lang="el-GR" sz="1400" b="1" dirty="0" smtClean="0">
                <a:effectLst>
                  <a:outerShdw blurRad="38100" dist="38100" dir="2700000" algn="tl">
                    <a:srgbClr val="000000">
                      <a:alpha val="43137"/>
                    </a:srgbClr>
                  </a:outerShdw>
                </a:effectLst>
              </a:rPr>
              <a:t>«Το αμάρτημα της μητρός μου», Εστία 1883 (Το πρώτο καθαυτό νεοελληνικό διήγημα – Λ. Πολίτης) </a:t>
            </a:r>
          </a:p>
          <a:p>
            <a:pPr>
              <a:buFont typeface="Wingdings" pitchFamily="2" charset="2"/>
              <a:buChar char="q"/>
            </a:pPr>
            <a:r>
              <a:rPr lang="el-GR" sz="1400" b="1" dirty="0" smtClean="0">
                <a:effectLst>
                  <a:outerShdw blurRad="38100" dist="38100" dir="2700000" algn="tl">
                    <a:srgbClr val="000000">
                      <a:alpha val="43137"/>
                    </a:srgbClr>
                  </a:outerShdw>
                </a:effectLst>
              </a:rPr>
              <a:t>Πανεπιστημιακή έδρα, «Η φιλοσοφία του Καλού παρά τω </a:t>
            </a:r>
            <a:r>
              <a:rPr lang="el-GR" sz="1400" b="1" dirty="0" err="1" smtClean="0">
                <a:effectLst>
                  <a:outerShdw blurRad="38100" dist="38100" dir="2700000" algn="tl">
                    <a:srgbClr val="000000">
                      <a:alpha val="43137"/>
                    </a:srgbClr>
                  </a:outerShdw>
                </a:effectLst>
              </a:rPr>
              <a:t>Πλωτίνω</a:t>
            </a:r>
            <a:r>
              <a:rPr lang="el-GR" sz="1400" b="1" dirty="0" smtClean="0">
                <a:effectLst>
                  <a:outerShdw blurRad="38100" dist="38100" dir="2700000" algn="tl">
                    <a:srgbClr val="000000">
                      <a:alpha val="43137"/>
                    </a:srgbClr>
                  </a:outerShdw>
                </a:effectLst>
              </a:rPr>
              <a:t>», 1885</a:t>
            </a:r>
          </a:p>
          <a:p>
            <a:pPr>
              <a:buFont typeface="Wingdings" pitchFamily="2" charset="2"/>
              <a:buChar char="q"/>
            </a:pPr>
            <a:r>
              <a:rPr lang="el-GR" sz="1400" b="1" dirty="0" smtClean="0">
                <a:effectLst>
                  <a:outerShdw blurRad="38100" dist="38100" dir="2700000" algn="tl">
                    <a:srgbClr val="000000">
                      <a:alpha val="43137"/>
                    </a:srgbClr>
                  </a:outerShdw>
                </a:effectLst>
              </a:rPr>
              <a:t> Διηγήματα (1883-1885 ) </a:t>
            </a:r>
          </a:p>
          <a:p>
            <a:r>
              <a:rPr lang="el-GR" sz="1400" b="1" dirty="0" smtClean="0">
                <a:effectLst>
                  <a:outerShdw blurRad="38100" dist="38100" dir="2700000" algn="tl">
                    <a:srgbClr val="000000">
                      <a:alpha val="43137"/>
                    </a:srgbClr>
                  </a:outerShdw>
                </a:effectLst>
              </a:rPr>
              <a:t>«Ποιος ήτο ο </a:t>
            </a:r>
            <a:r>
              <a:rPr lang="el-GR" sz="1400" b="1" dirty="0" err="1" smtClean="0">
                <a:effectLst>
                  <a:outerShdw blurRad="38100" dist="38100" dir="2700000" algn="tl">
                    <a:srgbClr val="000000">
                      <a:alpha val="43137"/>
                    </a:srgbClr>
                  </a:outerShdw>
                </a:effectLst>
              </a:rPr>
              <a:t>φονεύς</a:t>
            </a:r>
            <a:r>
              <a:rPr lang="el-GR" sz="1400" b="1" dirty="0" smtClean="0">
                <a:effectLst>
                  <a:outerShdw blurRad="38100" dist="38100" dir="2700000" algn="tl">
                    <a:srgbClr val="000000">
                      <a:alpha val="43137"/>
                    </a:srgbClr>
                  </a:outerShdw>
                </a:effectLst>
              </a:rPr>
              <a:t> του αδελφού μου»</a:t>
            </a:r>
          </a:p>
          <a:p>
            <a:r>
              <a:rPr lang="el-GR" sz="1400" b="1" dirty="0" smtClean="0">
                <a:effectLst>
                  <a:outerShdw blurRad="38100" dist="38100" dir="2700000" algn="tl">
                    <a:srgbClr val="000000">
                      <a:alpha val="43137"/>
                    </a:srgbClr>
                  </a:outerShdw>
                </a:effectLst>
              </a:rPr>
              <a:t> «Το μόνον της ζωής του </a:t>
            </a:r>
            <a:r>
              <a:rPr lang="el-GR" sz="1400" b="1" dirty="0" err="1" smtClean="0">
                <a:effectLst>
                  <a:outerShdw blurRad="38100" dist="38100" dir="2700000" algn="tl">
                    <a:srgbClr val="000000">
                      <a:alpha val="43137"/>
                    </a:srgbClr>
                  </a:outerShdw>
                </a:effectLst>
              </a:rPr>
              <a:t>ταξίδιον</a:t>
            </a:r>
            <a:r>
              <a:rPr lang="el-GR" sz="1400" b="1" dirty="0" smtClean="0">
                <a:effectLst>
                  <a:outerShdw blurRad="38100" dist="38100" dir="2700000" algn="tl">
                    <a:srgbClr val="000000">
                      <a:alpha val="43137"/>
                    </a:srgbClr>
                  </a:outerShdw>
                </a:effectLst>
              </a:rPr>
              <a:t>» «Μεταξύ Πειραιώς και </a:t>
            </a:r>
            <a:r>
              <a:rPr lang="el-GR" sz="1400" b="1" dirty="0" err="1" smtClean="0">
                <a:effectLst>
                  <a:outerShdw blurRad="38100" dist="38100" dir="2700000" algn="tl">
                    <a:srgbClr val="000000">
                      <a:alpha val="43137"/>
                    </a:srgbClr>
                  </a:outerShdw>
                </a:effectLst>
              </a:rPr>
              <a:t>Νεαπόλεως</a:t>
            </a:r>
            <a:r>
              <a:rPr lang="el-GR" sz="1400" b="1" dirty="0" smtClean="0">
                <a:effectLst>
                  <a:outerShdw blurRad="38100" dist="38100" dir="2700000" algn="tl">
                    <a:srgbClr val="000000">
                      <a:alpha val="43137"/>
                    </a:srgbClr>
                  </a:outerShdw>
                </a:effectLst>
              </a:rPr>
              <a:t>» «Αι </a:t>
            </a:r>
            <a:r>
              <a:rPr lang="el-GR" sz="1400" b="1" dirty="0" err="1" smtClean="0">
                <a:effectLst>
                  <a:outerShdw blurRad="38100" dist="38100" dir="2700000" algn="tl">
                    <a:srgbClr val="000000">
                      <a:alpha val="43137"/>
                    </a:srgbClr>
                  </a:outerShdw>
                </a:effectLst>
              </a:rPr>
              <a:t>συνέπειαι</a:t>
            </a:r>
            <a:r>
              <a:rPr lang="el-GR" sz="1400" b="1" dirty="0" smtClean="0">
                <a:effectLst>
                  <a:outerShdw blurRad="38100" dist="38100" dir="2700000" algn="tl">
                    <a:srgbClr val="000000">
                      <a:alpha val="43137"/>
                    </a:srgbClr>
                  </a:outerShdw>
                </a:effectLst>
              </a:rPr>
              <a:t> της παλαιάς ιστορίας»</a:t>
            </a:r>
            <a:endParaRPr lang="el-GR" sz="1400" b="1" dirty="0">
              <a:effectLst>
                <a:outerShdw blurRad="38100" dist="38100" dir="2700000" algn="tl">
                  <a:srgbClr val="000000">
                    <a:alpha val="43137"/>
                  </a:srgbClr>
                </a:outerShdw>
              </a:effectLst>
            </a:endParaRP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Γεώργιος Βιζυηνός</a:t>
            </a:r>
          </a:p>
        </p:txBody>
      </p:sp>
      <p:sp>
        <p:nvSpPr>
          <p:cNvPr id="4" name="3 - Θέση κειμένου"/>
          <p:cNvSpPr>
            <a:spLocks noGrp="1"/>
          </p:cNvSpPr>
          <p:nvPr>
            <p:ph idx="1"/>
          </p:nvPr>
        </p:nvSpPr>
        <p:spPr>
          <a:xfrm>
            <a:off x="467544" y="3140968"/>
            <a:ext cx="8229600" cy="2547728"/>
          </a:xfrm>
        </p:spPr>
        <p:txBody>
          <a:bodyPr>
            <a:normAutofit/>
          </a:bodyPr>
          <a:lstStyle/>
          <a:p>
            <a:pPr>
              <a:buFont typeface="Wingdings" pitchFamily="2" charset="2"/>
              <a:buChar char="q"/>
            </a:pPr>
            <a:r>
              <a:rPr lang="el-GR" sz="1400" dirty="0" smtClean="0">
                <a:effectLst>
                  <a:outerShdw blurRad="38100" dist="38100" dir="2700000" algn="tl">
                    <a:srgbClr val="000000">
                      <a:alpha val="43137"/>
                    </a:srgbClr>
                  </a:outerShdw>
                </a:effectLst>
              </a:rPr>
              <a:t>«</a:t>
            </a:r>
            <a:r>
              <a:rPr lang="el-GR" sz="1400" b="1" dirty="0" smtClean="0">
                <a:effectLst>
                  <a:outerShdw blurRad="38100" dist="38100" dir="2700000" algn="tl">
                    <a:srgbClr val="000000">
                      <a:alpha val="43137"/>
                    </a:srgbClr>
                  </a:outerShdw>
                </a:effectLst>
              </a:rPr>
              <a:t>Ο </a:t>
            </a:r>
            <a:r>
              <a:rPr lang="el-GR" sz="1400" b="1" dirty="0" err="1" smtClean="0">
                <a:effectLst>
                  <a:outerShdw blurRad="38100" dist="38100" dir="2700000" algn="tl">
                    <a:srgbClr val="000000">
                      <a:alpha val="43137"/>
                    </a:srgbClr>
                  </a:outerShdw>
                </a:effectLst>
              </a:rPr>
              <a:t>Μοσκώβ</a:t>
            </a:r>
            <a:r>
              <a:rPr lang="el-GR" sz="1400" b="1" dirty="0" smtClean="0">
                <a:effectLst>
                  <a:outerShdw blurRad="38100" dist="38100" dir="2700000" algn="tl">
                    <a:srgbClr val="000000">
                      <a:alpha val="43137"/>
                    </a:srgbClr>
                  </a:outerShdw>
                </a:effectLst>
              </a:rPr>
              <a:t> </a:t>
            </a:r>
            <a:r>
              <a:rPr lang="el-GR" sz="1400" b="1" dirty="0" err="1" smtClean="0">
                <a:effectLst>
                  <a:outerShdw blurRad="38100" dist="38100" dir="2700000" algn="tl">
                    <a:srgbClr val="000000">
                      <a:alpha val="43137"/>
                    </a:srgbClr>
                  </a:outerShdw>
                </a:effectLst>
              </a:rPr>
              <a:t>Σελήμ</a:t>
            </a:r>
            <a:r>
              <a:rPr lang="el-GR" sz="1400" b="1" dirty="0" smtClean="0">
                <a:effectLst>
                  <a:outerShdw blurRad="38100" dist="38100" dir="2700000" algn="tl">
                    <a:srgbClr val="000000">
                      <a:alpha val="43137"/>
                    </a:srgbClr>
                  </a:outerShdw>
                </a:effectLst>
              </a:rPr>
              <a:t>» </a:t>
            </a:r>
          </a:p>
          <a:p>
            <a:pPr>
              <a:buFont typeface="Wingdings" pitchFamily="2" charset="2"/>
              <a:buChar char="q"/>
            </a:pPr>
            <a:r>
              <a:rPr lang="el-GR" sz="1400" b="1" dirty="0" smtClean="0">
                <a:effectLst>
                  <a:outerShdw blurRad="38100" dist="38100" dir="2700000" algn="tl">
                    <a:srgbClr val="000000">
                      <a:alpha val="43137"/>
                    </a:srgbClr>
                  </a:outerShdw>
                </a:effectLst>
              </a:rPr>
              <a:t>(«Πρωτομαγιά»)</a:t>
            </a:r>
            <a:br>
              <a:rPr lang="el-GR" sz="1400" b="1" dirty="0" smtClean="0">
                <a:effectLst>
                  <a:outerShdw blurRad="38100" dist="38100" dir="2700000" algn="tl">
                    <a:srgbClr val="000000">
                      <a:alpha val="43137"/>
                    </a:srgbClr>
                  </a:outerShdw>
                </a:effectLst>
              </a:rPr>
            </a:br>
            <a:r>
              <a:rPr lang="el-GR" sz="1400" b="1" dirty="0" smtClean="0">
                <a:effectLst>
                  <a:outerShdw blurRad="38100" dist="38100" dir="2700000" algn="tl">
                    <a:srgbClr val="000000">
                      <a:alpha val="43137"/>
                    </a:srgbClr>
                  </a:outerShdw>
                </a:effectLst>
              </a:rPr>
              <a:t>«</a:t>
            </a:r>
            <a:r>
              <a:rPr lang="el-GR" sz="1400" b="1" dirty="0" err="1" smtClean="0">
                <a:effectLst>
                  <a:outerShdw blurRad="38100" dist="38100" dir="2700000" algn="tl">
                    <a:srgbClr val="000000">
                      <a:alpha val="43137"/>
                    </a:srgbClr>
                  </a:outerShdw>
                </a:effectLst>
              </a:rPr>
              <a:t>Διατί</a:t>
            </a:r>
            <a:r>
              <a:rPr lang="el-GR" sz="1400" b="1" dirty="0" smtClean="0">
                <a:effectLst>
                  <a:outerShdw blurRad="38100" dist="38100" dir="2700000" algn="tl">
                    <a:srgbClr val="000000">
                      <a:alpha val="43137"/>
                    </a:srgbClr>
                  </a:outerShdw>
                </a:effectLst>
              </a:rPr>
              <a:t> η μηλιά δεν έγινε μηλέα»</a:t>
            </a:r>
          </a:p>
          <a:p>
            <a:pPr>
              <a:buFont typeface="Wingdings" pitchFamily="2" charset="2"/>
              <a:buChar char="q"/>
            </a:pPr>
            <a:r>
              <a:rPr lang="el-GR" sz="1400" b="1" dirty="0" smtClean="0">
                <a:effectLst>
                  <a:outerShdw blurRad="38100" dist="38100" dir="2700000" algn="tl">
                    <a:srgbClr val="000000">
                      <a:alpha val="43137"/>
                    </a:srgbClr>
                  </a:outerShdw>
                </a:effectLst>
              </a:rPr>
              <a:t> Παιδικά διηγήματα</a:t>
            </a:r>
          </a:p>
          <a:p>
            <a:r>
              <a:rPr lang="el-GR" sz="1400" b="1" i="1" u="sng" dirty="0" smtClean="0">
                <a:effectLst>
                  <a:outerShdw blurRad="38100" dist="38100" dir="2700000" algn="tl">
                    <a:srgbClr val="000000">
                      <a:alpha val="43137"/>
                    </a:srgbClr>
                  </a:outerShdw>
                </a:effectLst>
              </a:rPr>
              <a:t>Ποίηση</a:t>
            </a:r>
          </a:p>
          <a:p>
            <a:pPr>
              <a:buFont typeface="Wingdings" pitchFamily="2" charset="2"/>
              <a:buChar char="q"/>
            </a:pPr>
            <a:r>
              <a:rPr lang="el-GR" sz="1400" b="1" dirty="0" smtClean="0">
                <a:effectLst>
                  <a:outerShdw blurRad="38100" dist="38100" dir="2700000" algn="tl">
                    <a:srgbClr val="000000">
                      <a:alpha val="43137"/>
                    </a:srgbClr>
                  </a:outerShdw>
                </a:effectLst>
              </a:rPr>
              <a:t> Ποιητικά πρωτόλεια – 1873 </a:t>
            </a:r>
          </a:p>
          <a:p>
            <a:pPr>
              <a:buFont typeface="Wingdings" pitchFamily="2" charset="2"/>
              <a:buChar char="q"/>
            </a:pPr>
            <a:r>
              <a:rPr lang="el-GR" sz="1400" b="1" dirty="0" err="1" smtClean="0">
                <a:effectLst>
                  <a:outerShdw blurRad="38100" dist="38100" dir="2700000" algn="tl">
                    <a:srgbClr val="000000">
                      <a:alpha val="43137"/>
                    </a:srgbClr>
                  </a:outerShdw>
                </a:effectLst>
              </a:rPr>
              <a:t>Βοσπορίδες</a:t>
            </a:r>
            <a:r>
              <a:rPr lang="el-GR" sz="1400" b="1" dirty="0" smtClean="0">
                <a:effectLst>
                  <a:outerShdw blurRad="38100" dist="38100" dir="2700000" algn="tl">
                    <a:srgbClr val="000000">
                      <a:alpha val="43137"/>
                    </a:srgbClr>
                  </a:outerShdw>
                </a:effectLst>
              </a:rPr>
              <a:t> </a:t>
            </a:r>
            <a:r>
              <a:rPr lang="el-GR" sz="1400" b="1" dirty="0" err="1" smtClean="0">
                <a:effectLst>
                  <a:outerShdw blurRad="38100" dist="38100" dir="2700000" algn="tl">
                    <a:srgbClr val="000000">
                      <a:alpha val="43137"/>
                    </a:srgbClr>
                  </a:outerShdw>
                </a:effectLst>
              </a:rPr>
              <a:t>αύραι</a:t>
            </a:r>
            <a:r>
              <a:rPr lang="el-GR" sz="1400" b="1" dirty="0" smtClean="0">
                <a:effectLst>
                  <a:outerShdw blurRad="38100" dist="38100" dir="2700000" algn="tl">
                    <a:srgbClr val="000000">
                      <a:alpha val="43137"/>
                    </a:srgbClr>
                  </a:outerShdw>
                </a:effectLst>
              </a:rPr>
              <a:t> (αρχικός τίτλος </a:t>
            </a:r>
            <a:r>
              <a:rPr lang="el-GR" sz="1400" b="1" dirty="0" err="1" smtClean="0">
                <a:effectLst>
                  <a:outerShdw blurRad="38100" dist="38100" dir="2700000" algn="tl">
                    <a:srgbClr val="000000">
                      <a:alpha val="43137"/>
                    </a:srgbClr>
                  </a:outerShdw>
                </a:effectLst>
              </a:rPr>
              <a:t>Άραις</a:t>
            </a:r>
            <a:r>
              <a:rPr lang="el-GR" sz="1400" b="1" dirty="0" smtClean="0">
                <a:effectLst>
                  <a:outerShdw blurRad="38100" dist="38100" dir="2700000" algn="tl">
                    <a:srgbClr val="000000">
                      <a:alpha val="43137"/>
                    </a:srgbClr>
                  </a:outerShdw>
                </a:effectLst>
              </a:rPr>
              <a:t>, </a:t>
            </a:r>
            <a:r>
              <a:rPr lang="el-GR" sz="1400" b="1" dirty="0" err="1" smtClean="0">
                <a:effectLst>
                  <a:outerShdw blurRad="38100" dist="38100" dir="2700000" algn="tl">
                    <a:srgbClr val="000000">
                      <a:alpha val="43137"/>
                    </a:srgbClr>
                  </a:outerShdw>
                </a:effectLst>
              </a:rPr>
              <a:t>Μάραις</a:t>
            </a:r>
            <a:r>
              <a:rPr lang="el-GR" sz="1400" b="1" dirty="0" smtClean="0">
                <a:effectLst>
                  <a:outerShdw blurRad="38100" dist="38100" dir="2700000" algn="tl">
                    <a:srgbClr val="000000">
                      <a:alpha val="43137"/>
                    </a:srgbClr>
                  </a:outerShdw>
                </a:effectLst>
              </a:rPr>
              <a:t>, </a:t>
            </a:r>
            <a:r>
              <a:rPr lang="el-GR" sz="1400" b="1" dirty="0" err="1" smtClean="0">
                <a:effectLst>
                  <a:outerShdw blurRad="38100" dist="38100" dir="2700000" algn="tl">
                    <a:srgbClr val="000000">
                      <a:alpha val="43137"/>
                    </a:srgbClr>
                  </a:outerShdw>
                </a:effectLst>
              </a:rPr>
              <a:t>Κουκουνάραις</a:t>
            </a:r>
            <a:r>
              <a:rPr lang="el-GR" sz="1400" b="1" dirty="0" smtClean="0">
                <a:effectLst>
                  <a:outerShdw blurRad="38100" dist="38100" dir="2700000" algn="tl">
                    <a:srgbClr val="000000">
                      <a:alpha val="43137"/>
                    </a:srgbClr>
                  </a:outerShdw>
                </a:effectLst>
              </a:rPr>
              <a:t>) – το πρώτο βραβείο στο </a:t>
            </a:r>
            <a:r>
              <a:rPr lang="el-GR" sz="1400" b="1" dirty="0" err="1" smtClean="0">
                <a:effectLst>
                  <a:outerShdw blurRad="38100" dist="38100" dir="2700000" algn="tl">
                    <a:srgbClr val="000000">
                      <a:alpha val="43137"/>
                    </a:srgbClr>
                  </a:outerShdw>
                </a:effectLst>
              </a:rPr>
              <a:t>Βουτσιναίο</a:t>
            </a:r>
            <a:r>
              <a:rPr lang="el-GR" sz="1400" b="1" dirty="0" smtClean="0">
                <a:effectLst>
                  <a:outerShdw blurRad="38100" dist="38100" dir="2700000" algn="tl">
                    <a:srgbClr val="000000">
                      <a:alpha val="43137"/>
                    </a:srgbClr>
                  </a:outerShdw>
                </a:effectLst>
              </a:rPr>
              <a:t> διαγωνισμό του 1876 </a:t>
            </a:r>
          </a:p>
          <a:p>
            <a:pPr>
              <a:buFont typeface="Wingdings" pitchFamily="2" charset="2"/>
              <a:buChar char="q"/>
            </a:pPr>
            <a:r>
              <a:rPr lang="el-GR" sz="1400" b="1" dirty="0" smtClean="0">
                <a:effectLst>
                  <a:outerShdw blurRad="38100" dist="38100" dir="2700000" algn="tl">
                    <a:srgbClr val="000000">
                      <a:alpha val="43137"/>
                    </a:srgbClr>
                  </a:outerShdw>
                </a:effectLst>
              </a:rPr>
              <a:t>Ατθίδες </a:t>
            </a:r>
            <a:r>
              <a:rPr lang="el-GR" sz="1400" b="1" dirty="0" err="1" smtClean="0">
                <a:effectLst>
                  <a:outerShdw blurRad="38100" dist="38100" dir="2700000" algn="tl">
                    <a:srgbClr val="000000">
                      <a:alpha val="43137"/>
                    </a:srgbClr>
                  </a:outerShdw>
                </a:effectLst>
              </a:rPr>
              <a:t>αύραι</a:t>
            </a:r>
            <a:r>
              <a:rPr lang="el-GR" sz="1400" b="1" dirty="0" smtClean="0">
                <a:effectLst>
                  <a:outerShdw blurRad="38100" dist="38100" dir="2700000" algn="tl">
                    <a:srgbClr val="000000">
                      <a:alpha val="43137"/>
                    </a:srgbClr>
                  </a:outerShdw>
                </a:effectLst>
              </a:rPr>
              <a:t> – 1884</a:t>
            </a:r>
            <a:endParaRPr lang="el-GR" sz="1400" b="1" dirty="0">
              <a:effectLst>
                <a:outerShdw blurRad="38100" dist="38100" dir="2700000" algn="tl">
                  <a:srgbClr val="000000">
                    <a:alpha val="43137"/>
                  </a:srgbClr>
                </a:outerShdw>
              </a:effectLst>
            </a:endParaRPr>
          </a:p>
        </p:txBody>
      </p:sp>
    </p:spTree>
  </p:cSld>
  <p:clrMapOvr>
    <a:masterClrMapping/>
  </p:clrMapOvr>
  <p:transition spd="slow">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Γεώργιος Βιζυηνός</a:t>
            </a:r>
            <a:endParaRPr lang="el-GR" dirty="0"/>
          </a:p>
        </p:txBody>
      </p:sp>
      <p:sp>
        <p:nvSpPr>
          <p:cNvPr id="4" name="3 - Θέση κειμένου"/>
          <p:cNvSpPr>
            <a:spLocks noGrp="1"/>
          </p:cNvSpPr>
          <p:nvPr>
            <p:ph idx="1"/>
          </p:nvPr>
        </p:nvSpPr>
        <p:spPr>
          <a:xfrm>
            <a:off x="467544" y="3356992"/>
            <a:ext cx="8229600" cy="2115680"/>
          </a:xfrm>
        </p:spPr>
        <p:txBody>
          <a:bodyPr>
            <a:normAutofit/>
          </a:bodyPr>
          <a:lstStyle/>
          <a:p>
            <a:pPr>
              <a:buFont typeface="Wingdings" pitchFamily="2" charset="2"/>
              <a:buChar char="q"/>
            </a:pPr>
            <a:r>
              <a:rPr lang="el-GR" sz="1400" b="1" dirty="0" smtClean="0">
                <a:effectLst>
                  <a:outerShdw blurRad="38100" dist="38100" dir="2700000" algn="tl">
                    <a:srgbClr val="000000">
                      <a:alpha val="43137"/>
                    </a:srgbClr>
                  </a:outerShdw>
                </a:effectLst>
              </a:rPr>
              <a:t>Το ηθογραφικό στοιχείο </a:t>
            </a:r>
          </a:p>
          <a:p>
            <a:pPr>
              <a:buFont typeface="Wingdings" pitchFamily="2" charset="2"/>
              <a:buChar char="q"/>
            </a:pPr>
            <a:r>
              <a:rPr lang="el-GR" sz="1400" b="1" dirty="0" smtClean="0">
                <a:effectLst>
                  <a:outerShdw blurRad="38100" dist="38100" dir="2700000" algn="tl">
                    <a:srgbClr val="000000">
                      <a:alpha val="43137"/>
                    </a:srgbClr>
                  </a:outerShdw>
                </a:effectLst>
              </a:rPr>
              <a:t>Το ψυχολογικό στοιχείο</a:t>
            </a:r>
            <a:br>
              <a:rPr lang="el-GR" sz="1400" b="1" dirty="0" smtClean="0">
                <a:effectLst>
                  <a:outerShdw blurRad="38100" dist="38100" dir="2700000" algn="tl">
                    <a:srgbClr val="000000">
                      <a:alpha val="43137"/>
                    </a:srgbClr>
                  </a:outerShdw>
                </a:effectLst>
              </a:rPr>
            </a:br>
            <a:r>
              <a:rPr lang="el-GR" sz="1400" b="1" dirty="0" smtClean="0">
                <a:effectLst>
                  <a:outerShdw blurRad="38100" dist="38100" dir="2700000" algn="tl">
                    <a:srgbClr val="000000">
                      <a:alpha val="43137"/>
                    </a:srgbClr>
                  </a:outerShdw>
                </a:effectLst>
              </a:rPr>
              <a:t>Το αυτοβιογραφικό στοιχείο </a:t>
            </a:r>
          </a:p>
          <a:p>
            <a:pPr>
              <a:buFont typeface="Wingdings" pitchFamily="2" charset="2"/>
              <a:buChar char="q"/>
            </a:pPr>
            <a:r>
              <a:rPr lang="el-GR" sz="1400" b="1" dirty="0" smtClean="0">
                <a:effectLst>
                  <a:outerShdw blurRad="38100" dist="38100" dir="2700000" algn="tl">
                    <a:srgbClr val="000000">
                      <a:alpha val="43137"/>
                    </a:srgbClr>
                  </a:outerShdw>
                </a:effectLst>
              </a:rPr>
              <a:t>Λειτουργία της μνήμης </a:t>
            </a:r>
          </a:p>
          <a:p>
            <a:pPr>
              <a:buFont typeface="Wingdings" pitchFamily="2" charset="2"/>
              <a:buChar char="q"/>
            </a:pPr>
            <a:r>
              <a:rPr lang="el-GR" sz="1400" b="1" dirty="0" err="1" smtClean="0">
                <a:effectLst>
                  <a:outerShdw blurRad="38100" dist="38100" dir="2700000" algn="tl">
                    <a:srgbClr val="000000">
                      <a:alpha val="43137"/>
                    </a:srgbClr>
                  </a:outerShdw>
                </a:effectLst>
              </a:rPr>
              <a:t>Ψυχογράφηση</a:t>
            </a:r>
            <a:r>
              <a:rPr lang="el-GR" sz="1400" b="1" dirty="0" smtClean="0">
                <a:effectLst>
                  <a:outerShdw blurRad="38100" dist="38100" dir="2700000" algn="tl">
                    <a:srgbClr val="000000">
                      <a:alpha val="43137"/>
                    </a:srgbClr>
                  </a:outerShdw>
                </a:effectLst>
              </a:rPr>
              <a:t> και </a:t>
            </a:r>
            <a:r>
              <a:rPr lang="el-GR" sz="1400" b="1" dirty="0" err="1" smtClean="0">
                <a:effectLst>
                  <a:outerShdw blurRad="38100" dist="38100" dir="2700000" algn="tl">
                    <a:srgbClr val="000000">
                      <a:alpha val="43137"/>
                    </a:srgbClr>
                  </a:outerShdw>
                </a:effectLst>
              </a:rPr>
              <a:t>ψυχαφήγηση</a:t>
            </a:r>
            <a:r>
              <a:rPr lang="el-GR" sz="1400" b="1" dirty="0" smtClean="0">
                <a:effectLst>
                  <a:outerShdw blurRad="38100" dist="38100" dir="2700000" algn="tl">
                    <a:srgbClr val="000000">
                      <a:alpha val="43137"/>
                    </a:srgbClr>
                  </a:outerShdw>
                </a:effectLst>
              </a:rPr>
              <a:t> Καθαρεύουσα (αφήγηση - περιγραφή) και δημοτική (διάλογοι) </a:t>
            </a:r>
          </a:p>
          <a:p>
            <a:pPr>
              <a:buFont typeface="Wingdings" pitchFamily="2" charset="2"/>
              <a:buChar char="q"/>
            </a:pPr>
            <a:r>
              <a:rPr lang="el-GR" sz="1400" b="1" dirty="0" smtClean="0">
                <a:effectLst>
                  <a:outerShdw blurRad="38100" dist="38100" dir="2700000" algn="tl">
                    <a:srgbClr val="000000">
                      <a:alpha val="43137"/>
                    </a:srgbClr>
                  </a:outerShdw>
                </a:effectLst>
              </a:rPr>
              <a:t>Πραγματικός εισηγητής του ηθογραφικού διηγήματος (Πολίτης)</a:t>
            </a:r>
            <a:endParaRPr lang="el-GR" sz="1400" b="1" dirty="0">
              <a:effectLst>
                <a:outerShdw blurRad="38100" dist="38100" dir="2700000" algn="tl">
                  <a:srgbClr val="000000">
                    <a:alpha val="43137"/>
                  </a:srgbClr>
                </a:outerShdw>
              </a:effectLst>
            </a:endParaRPr>
          </a:p>
        </p:txBody>
      </p:sp>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Γεώργιος Βιζυηνός</a:t>
            </a:r>
            <a:endParaRPr lang="el-GR" dirty="0"/>
          </a:p>
        </p:txBody>
      </p:sp>
      <p:sp>
        <p:nvSpPr>
          <p:cNvPr id="4" name="3 - Θέση κειμένου"/>
          <p:cNvSpPr>
            <a:spLocks noGrp="1"/>
          </p:cNvSpPr>
          <p:nvPr>
            <p:ph idx="1"/>
          </p:nvPr>
        </p:nvSpPr>
        <p:spPr>
          <a:xfrm>
            <a:off x="467544" y="3573016"/>
            <a:ext cx="8229600" cy="1539616"/>
          </a:xfrm>
        </p:spPr>
        <p:txBody>
          <a:bodyPr>
            <a:normAutofit/>
          </a:bodyPr>
          <a:lstStyle/>
          <a:p>
            <a:pPr>
              <a:buFont typeface="Wingdings" pitchFamily="2" charset="2"/>
              <a:buChar char="q"/>
            </a:pPr>
            <a:r>
              <a:rPr lang="el-GR" sz="1400" b="1" dirty="0" smtClean="0">
                <a:effectLst>
                  <a:outerShdw blurRad="38100" dist="38100" dir="2700000" algn="tl">
                    <a:srgbClr val="000000">
                      <a:alpha val="43137"/>
                    </a:srgbClr>
                  </a:outerShdw>
                </a:effectLst>
              </a:rPr>
              <a:t>«Πρώτος εγώ </a:t>
            </a:r>
            <a:r>
              <a:rPr lang="el-GR" sz="1400" b="1" dirty="0" err="1" smtClean="0">
                <a:effectLst>
                  <a:outerShdw blurRad="38100" dist="38100" dir="2700000" algn="tl">
                    <a:srgbClr val="000000">
                      <a:alpha val="43137"/>
                    </a:srgbClr>
                  </a:outerShdw>
                </a:effectLst>
              </a:rPr>
              <a:t>διήνοιξα</a:t>
            </a:r>
            <a:r>
              <a:rPr lang="el-GR" sz="1400" b="1" dirty="0" smtClean="0">
                <a:effectLst>
                  <a:outerShdw blurRad="38100" dist="38100" dir="2700000" algn="tl">
                    <a:srgbClr val="000000">
                      <a:alpha val="43137"/>
                    </a:srgbClr>
                  </a:outerShdw>
                </a:effectLst>
              </a:rPr>
              <a:t> τον νέον </a:t>
            </a:r>
            <a:r>
              <a:rPr lang="el-GR" sz="1400" b="1" dirty="0" err="1" smtClean="0">
                <a:effectLst>
                  <a:outerShdw blurRad="38100" dist="38100" dir="2700000" algn="tl">
                    <a:srgbClr val="000000">
                      <a:alpha val="43137"/>
                    </a:srgbClr>
                  </a:outerShdw>
                </a:effectLst>
              </a:rPr>
              <a:t>δρόμον</a:t>
            </a:r>
            <a:r>
              <a:rPr lang="el-GR" sz="1400" b="1" dirty="0" smtClean="0">
                <a:effectLst>
                  <a:outerShdw blurRad="38100" dist="38100" dir="2700000" algn="tl">
                    <a:srgbClr val="000000">
                      <a:alpha val="43137"/>
                    </a:srgbClr>
                  </a:outerShdw>
                </a:effectLst>
              </a:rPr>
              <a:t> της νεοελληνικής λογογραφίας, </a:t>
            </a:r>
            <a:r>
              <a:rPr lang="el-GR" sz="1400" b="1" dirty="0" err="1" smtClean="0">
                <a:effectLst>
                  <a:outerShdw blurRad="38100" dist="38100" dir="2700000" algn="tl">
                    <a:srgbClr val="000000">
                      <a:alpha val="43137"/>
                    </a:srgbClr>
                  </a:outerShdw>
                </a:effectLst>
              </a:rPr>
              <a:t>κατορθώσας</a:t>
            </a:r>
            <a:r>
              <a:rPr lang="el-GR" sz="1400" b="1" dirty="0" smtClean="0">
                <a:effectLst>
                  <a:outerShdw blurRad="38100" dist="38100" dir="2700000" algn="tl">
                    <a:srgbClr val="000000">
                      <a:alpha val="43137"/>
                    </a:srgbClr>
                  </a:outerShdw>
                </a:effectLst>
              </a:rPr>
              <a:t> δια των εν τη Εστία διηγημάτων μου να υποδείξω, κατ’ αντίθεσιν προς τα του Ραγκαβή και των άλλων, τι εστί διήγημα, τι εστί μελέτη και αναγραφή του εθνικού βίου και των εθνικών παραδόσεων υπό τύπου διηγήματος και λογογραφίας, εν καθαρά ψυχολογική και ιστορική κρίσει»</a:t>
            </a:r>
            <a:endParaRPr lang="el-GR" sz="1400" b="1" dirty="0">
              <a:effectLst>
                <a:outerShdw blurRad="38100" dist="38100" dir="2700000" algn="tl">
                  <a:srgbClr val="000000">
                    <a:alpha val="43137"/>
                  </a:srgbClr>
                </a:outerShdw>
              </a:effectLst>
            </a:endParaRPr>
          </a:p>
        </p:txBody>
      </p:sp>
    </p:spTree>
  </p:cSld>
  <p:clrMapOvr>
    <a:masterClrMapping/>
  </p:clrMapOvr>
  <p:transition spd="slow">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Για τον Βιζυηνό</a:t>
            </a:r>
            <a:endParaRPr lang="el-GR" dirty="0"/>
          </a:p>
        </p:txBody>
      </p:sp>
      <p:sp>
        <p:nvSpPr>
          <p:cNvPr id="4" name="3 - Θέση κειμένου"/>
          <p:cNvSpPr>
            <a:spLocks noGrp="1"/>
          </p:cNvSpPr>
          <p:nvPr>
            <p:ph type="body" idx="2"/>
          </p:nvPr>
        </p:nvSpPr>
        <p:spPr/>
        <p:txBody>
          <a:bodyPr/>
          <a:lstStyle/>
          <a:p>
            <a:pPr>
              <a:buFont typeface="Wingdings" pitchFamily="2" charset="2"/>
              <a:buChar char="q"/>
            </a:pPr>
            <a:r>
              <a:rPr lang="el-GR" b="1" dirty="0" smtClean="0">
                <a:effectLst>
                  <a:outerShdw blurRad="38100" dist="38100" dir="2700000" algn="tl">
                    <a:srgbClr val="000000">
                      <a:alpha val="43137"/>
                    </a:srgbClr>
                  </a:outerShdw>
                </a:effectLst>
              </a:rPr>
              <a:t>«Αν </a:t>
            </a:r>
            <a:r>
              <a:rPr lang="el-GR" b="1" dirty="0" err="1" smtClean="0">
                <a:effectLst>
                  <a:outerShdw blurRad="38100" dist="38100" dir="2700000" algn="tl">
                    <a:srgbClr val="000000">
                      <a:alpha val="43137"/>
                    </a:srgbClr>
                  </a:outerShdw>
                </a:effectLst>
              </a:rPr>
              <a:t>εδημοσιεύοντο</a:t>
            </a:r>
            <a:r>
              <a:rPr lang="el-GR" b="1" dirty="0" smtClean="0">
                <a:effectLst>
                  <a:outerShdw blurRad="38100" dist="38100" dir="2700000" algn="tl">
                    <a:srgbClr val="000000">
                      <a:alpha val="43137"/>
                    </a:srgbClr>
                  </a:outerShdw>
                </a:effectLst>
              </a:rPr>
              <a:t> εις </a:t>
            </a:r>
            <a:r>
              <a:rPr lang="el-GR" b="1" dirty="0" err="1" smtClean="0">
                <a:effectLst>
                  <a:outerShdw blurRad="38100" dist="38100" dir="2700000" algn="tl">
                    <a:srgbClr val="000000">
                      <a:alpha val="43137"/>
                    </a:srgbClr>
                  </a:outerShdw>
                </a:effectLst>
              </a:rPr>
              <a:t>κοινωνίαν</a:t>
            </a:r>
            <a:r>
              <a:rPr lang="el-GR" b="1" dirty="0" smtClean="0">
                <a:effectLst>
                  <a:outerShdw blurRad="38100" dist="38100" dir="2700000" algn="tl">
                    <a:srgbClr val="000000">
                      <a:alpha val="43137"/>
                    </a:srgbClr>
                  </a:outerShdw>
                </a:effectLst>
              </a:rPr>
              <a:t> μάλλον </a:t>
            </a:r>
            <a:r>
              <a:rPr lang="el-GR" b="1" dirty="0" err="1" smtClean="0">
                <a:effectLst>
                  <a:outerShdw blurRad="38100" dist="38100" dir="2700000" algn="tl">
                    <a:srgbClr val="000000">
                      <a:alpha val="43137"/>
                    </a:srgbClr>
                  </a:outerShdw>
                </a:effectLst>
              </a:rPr>
              <a:t>προετοιμασμένην</a:t>
            </a:r>
            <a:r>
              <a:rPr lang="el-GR" b="1" dirty="0" smtClean="0">
                <a:effectLst>
                  <a:outerShdw blurRad="38100" dist="38100" dir="2700000" algn="tl">
                    <a:srgbClr val="000000">
                      <a:alpha val="43137"/>
                    </a:srgbClr>
                  </a:outerShdw>
                </a:effectLst>
              </a:rPr>
              <a:t> δια να τον </a:t>
            </a:r>
            <a:r>
              <a:rPr lang="el-GR" b="1" dirty="0" err="1" smtClean="0">
                <a:effectLst>
                  <a:outerShdw blurRad="38100" dist="38100" dir="2700000" algn="tl">
                    <a:srgbClr val="000000">
                      <a:alpha val="43137"/>
                    </a:srgbClr>
                  </a:outerShdw>
                </a:effectLst>
              </a:rPr>
              <a:t>υποδεχθή</a:t>
            </a:r>
            <a:r>
              <a:rPr lang="el-GR" b="1" dirty="0" smtClean="0">
                <a:effectLst>
                  <a:outerShdw blurRad="38100" dist="38100" dir="2700000" algn="tl">
                    <a:srgbClr val="000000">
                      <a:alpha val="43137"/>
                    </a:srgbClr>
                  </a:outerShdw>
                </a:effectLst>
              </a:rPr>
              <a:t>, θα </a:t>
            </a:r>
            <a:r>
              <a:rPr lang="el-GR" b="1" dirty="0" err="1" smtClean="0">
                <a:effectLst>
                  <a:outerShdw blurRad="38100" dist="38100" dir="2700000" algn="tl">
                    <a:srgbClr val="000000">
                      <a:alpha val="43137"/>
                    </a:srgbClr>
                  </a:outerShdw>
                </a:effectLst>
              </a:rPr>
              <a:t>απετέλουν</a:t>
            </a:r>
            <a:r>
              <a:rPr lang="el-GR" b="1" dirty="0" smtClean="0">
                <a:effectLst>
                  <a:outerShdw blurRad="38100" dist="38100" dir="2700000" algn="tl">
                    <a:srgbClr val="000000">
                      <a:alpha val="43137"/>
                    </a:srgbClr>
                  </a:outerShdw>
                </a:effectLst>
              </a:rPr>
              <a:t> μέγα και </a:t>
            </a:r>
            <a:r>
              <a:rPr lang="el-GR" b="1" dirty="0" err="1" smtClean="0">
                <a:effectLst>
                  <a:outerShdw blurRad="38100" dist="38100" dir="2700000" algn="tl">
                    <a:srgbClr val="000000">
                      <a:alpha val="43137"/>
                    </a:srgbClr>
                  </a:outerShdw>
                </a:effectLst>
              </a:rPr>
              <a:t>αλησμόνητον</a:t>
            </a:r>
            <a:r>
              <a:rPr lang="el-GR" b="1" dirty="0" smtClean="0">
                <a:effectLst>
                  <a:outerShdw blurRad="38100" dist="38100" dir="2700000" algn="tl">
                    <a:srgbClr val="000000">
                      <a:alpha val="43137"/>
                    </a:srgbClr>
                  </a:outerShdw>
                </a:effectLst>
              </a:rPr>
              <a:t> πνευματικόν γεγονός»    </a:t>
            </a:r>
          </a:p>
          <a:p>
            <a:r>
              <a:rPr lang="el-GR" b="1" dirty="0">
                <a:effectLst>
                  <a:outerShdw blurRad="38100" dist="38100" dir="2700000" algn="tl">
                    <a:srgbClr val="000000">
                      <a:alpha val="43137"/>
                    </a:srgbClr>
                  </a:outerShdw>
                </a:effectLst>
              </a:rPr>
              <a:t> </a:t>
            </a:r>
            <a:r>
              <a:rPr lang="el-GR" b="1" dirty="0" smtClean="0">
                <a:effectLst>
                  <a:outerShdw blurRad="38100" dist="38100" dir="2700000" algn="tl">
                    <a:srgbClr val="000000">
                      <a:alpha val="43137"/>
                    </a:srgbClr>
                  </a:outerShdw>
                </a:effectLst>
              </a:rPr>
              <a:t>                              (Κ. Παλαμάς, 1896) </a:t>
            </a:r>
            <a:endParaRPr lang="el-GR" b="1" dirty="0">
              <a:effectLst>
                <a:outerShdw blurRad="38100" dist="38100" dir="2700000" algn="tl">
                  <a:srgbClr val="000000">
                    <a:alpha val="43137"/>
                  </a:srgbClr>
                </a:outerShdw>
              </a:effectLst>
            </a:endParaRPr>
          </a:p>
        </p:txBody>
      </p:sp>
      <p:pic>
        <p:nvPicPr>
          <p:cNvPr id="5" name="4 - Θέση περιεχομένου" descr="Γ1.jpg"/>
          <p:cNvPicPr>
            <a:picLocks noGrp="1" noChangeAspect="1"/>
          </p:cNvPicPr>
          <p:nvPr>
            <p:ph sz="half" idx="1"/>
          </p:nvPr>
        </p:nvPicPr>
        <p:blipFill>
          <a:blip r:embed="rId2" cstate="print"/>
          <a:stretch>
            <a:fillRect/>
          </a:stretch>
        </p:blipFill>
        <p:spPr>
          <a:xfrm>
            <a:off x="971600" y="1556792"/>
            <a:ext cx="2731728" cy="3514824"/>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 Πίνακας"/>
          <p:cNvGraphicFramePr>
            <a:graphicFrameLocks noGrp="1"/>
          </p:cNvGraphicFramePr>
          <p:nvPr/>
        </p:nvGraphicFramePr>
        <p:xfrm>
          <a:off x="323528" y="116632"/>
          <a:ext cx="8640960" cy="6624736"/>
        </p:xfrm>
        <a:graphic>
          <a:graphicData uri="http://schemas.openxmlformats.org/drawingml/2006/table">
            <a:tbl>
              <a:tblPr firstRow="1" bandRow="1">
                <a:tableStyleId>{85BE263C-DBD7-4A20-BB59-AAB30ACAA65A}</a:tableStyleId>
              </a:tblPr>
              <a:tblGrid>
                <a:gridCol w="2160240"/>
                <a:gridCol w="2160240"/>
                <a:gridCol w="2160240"/>
                <a:gridCol w="2160240"/>
              </a:tblGrid>
              <a:tr h="10152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effectLst>
                            <a:outerShdw blurRad="38100" dist="38100" dir="2700000" algn="tl">
                              <a:srgbClr val="000000">
                                <a:alpha val="43137"/>
                              </a:srgbClr>
                            </a:outerShdw>
                          </a:effectLst>
                        </a:rPr>
                        <a:t>Ποιητικές συλλογές</a:t>
                      </a:r>
                    </a:p>
                    <a:p>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effectLst>
                            <a:outerShdw blurRad="38100" dist="38100" dir="2700000" algn="tl">
                              <a:srgbClr val="000000">
                                <a:alpha val="43137"/>
                              </a:srgbClr>
                            </a:outerShdw>
                          </a:effectLst>
                        </a:rPr>
                        <a:t>Διηγήματα</a:t>
                      </a:r>
                    </a:p>
                    <a:p>
                      <a:endParaRPr lang="el-GR" dirty="0">
                        <a:effectLst>
                          <a:outerShdw blurRad="38100" dist="38100" dir="2700000" algn="tl">
                            <a:srgbClr val="000000">
                              <a:alpha val="43137"/>
                            </a:srgbClr>
                          </a:outerShdw>
                        </a:effectLs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effectLst>
                            <a:outerShdw blurRad="38100" dist="38100" dir="2700000" algn="tl">
                              <a:srgbClr val="000000">
                                <a:alpha val="43137"/>
                              </a:srgbClr>
                            </a:outerShdw>
                          </a:effectLst>
                        </a:rPr>
                        <a:t>Άρθρα</a:t>
                      </a:r>
                    </a:p>
                    <a:p>
                      <a:endParaRPr lang="el-GR" dirty="0">
                        <a:effectLst>
                          <a:outerShdw blurRad="38100" dist="38100" dir="2700000" algn="tl">
                            <a:srgbClr val="000000">
                              <a:alpha val="43137"/>
                            </a:srgbClr>
                          </a:outerShdw>
                        </a:effectLs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effectLst>
                            <a:outerShdw blurRad="38100" dist="38100" dir="2700000" algn="tl">
                              <a:srgbClr val="000000">
                                <a:alpha val="43137"/>
                              </a:srgbClr>
                            </a:outerShdw>
                          </a:effectLst>
                        </a:rPr>
                        <a:t>Μελέτες</a:t>
                      </a:r>
                    </a:p>
                    <a:p>
                      <a:endParaRPr lang="el-GR" sz="1050" dirty="0"/>
                    </a:p>
                  </a:txBody>
                  <a:tcPr/>
                </a:tc>
              </a:tr>
              <a:tr h="5609451">
                <a:tc>
                  <a:txBody>
                    <a:bodyPr/>
                    <a:lstStyle/>
                    <a:p>
                      <a:pPr>
                        <a:buFont typeface="Wingdings" pitchFamily="2" charset="2"/>
                        <a:buChar char="q"/>
                      </a:pPr>
                      <a:r>
                        <a:rPr lang="el-GR" sz="1200" b="1" dirty="0" smtClean="0">
                          <a:effectLst>
                            <a:outerShdw blurRad="38100" dist="38100" dir="2700000" algn="tl">
                              <a:srgbClr val="000000">
                                <a:alpha val="43137"/>
                              </a:srgbClr>
                            </a:outerShdw>
                          </a:effectLst>
                        </a:rPr>
                        <a:t>Ποιητικά Πρωτόλεια (1873)</a:t>
                      </a:r>
                    </a:p>
                    <a:p>
                      <a:pPr>
                        <a:buFont typeface="Wingdings" pitchFamily="2" charset="2"/>
                        <a:buChar char="q"/>
                      </a:pPr>
                      <a:r>
                        <a:rPr lang="el-GR" sz="1200" b="1" dirty="0" smtClean="0">
                          <a:effectLst>
                            <a:outerShdw blurRad="38100" dist="38100" dir="2700000" algn="tl">
                              <a:srgbClr val="000000">
                                <a:alpha val="43137"/>
                              </a:srgbClr>
                            </a:outerShdw>
                          </a:effectLst>
                        </a:rPr>
                        <a:t>Ο Κόδρος (1874)</a:t>
                      </a:r>
                    </a:p>
                    <a:p>
                      <a:r>
                        <a:rPr lang="el-GR" sz="1200" b="1" dirty="0" err="1" smtClean="0">
                          <a:effectLst>
                            <a:outerShdw blurRad="38100" dist="38100" dir="2700000" algn="tl">
                              <a:srgbClr val="000000">
                                <a:alpha val="43137"/>
                              </a:srgbClr>
                            </a:outerShdw>
                          </a:effectLst>
                        </a:rPr>
                        <a:t>Βοσπορίδες</a:t>
                      </a:r>
                      <a:r>
                        <a:rPr lang="el-GR" sz="1200" b="1" dirty="0" smtClean="0">
                          <a:effectLst>
                            <a:outerShdw blurRad="38100" dist="38100" dir="2700000" algn="tl">
                              <a:srgbClr val="000000">
                                <a:alpha val="43137"/>
                              </a:srgbClr>
                            </a:outerShdw>
                          </a:effectLst>
                        </a:rPr>
                        <a:t> </a:t>
                      </a:r>
                      <a:r>
                        <a:rPr lang="el-GR" sz="1200" b="1" dirty="0" err="1" smtClean="0">
                          <a:effectLst>
                            <a:outerShdw blurRad="38100" dist="38100" dir="2700000" algn="tl">
                              <a:srgbClr val="000000">
                                <a:alpha val="43137"/>
                              </a:srgbClr>
                            </a:outerShdw>
                          </a:effectLst>
                        </a:rPr>
                        <a:t>Αύραι</a:t>
                      </a:r>
                      <a:r>
                        <a:rPr lang="el-GR" sz="1200" b="1" dirty="0" smtClean="0">
                          <a:effectLst>
                            <a:outerShdw blurRad="38100" dist="38100" dir="2700000" algn="tl">
                              <a:srgbClr val="000000">
                                <a:alpha val="43137"/>
                              </a:srgbClr>
                            </a:outerShdw>
                          </a:effectLst>
                        </a:rPr>
                        <a:t> (1876)</a:t>
                      </a:r>
                    </a:p>
                    <a:p>
                      <a:pPr>
                        <a:buFont typeface="Wingdings" pitchFamily="2" charset="2"/>
                        <a:buChar char="q"/>
                      </a:pPr>
                      <a:r>
                        <a:rPr lang="el-GR" sz="1200" b="1" dirty="0" smtClean="0">
                          <a:effectLst>
                            <a:outerShdw blurRad="38100" dist="38100" dir="2700000" algn="tl">
                              <a:srgbClr val="000000">
                                <a:alpha val="43137"/>
                              </a:srgbClr>
                            </a:outerShdw>
                          </a:effectLst>
                        </a:rPr>
                        <a:t>Εσπερίδες (1877)</a:t>
                      </a:r>
                    </a:p>
                    <a:p>
                      <a:pPr>
                        <a:buFont typeface="Wingdings" pitchFamily="2" charset="2"/>
                        <a:buChar char="q"/>
                      </a:pPr>
                      <a:r>
                        <a:rPr lang="el-GR" sz="1200" b="1" dirty="0" smtClean="0">
                          <a:effectLst>
                            <a:outerShdw blurRad="38100" dist="38100" dir="2700000" algn="tl">
                              <a:srgbClr val="000000">
                                <a:alpha val="43137"/>
                              </a:srgbClr>
                            </a:outerShdw>
                          </a:effectLst>
                        </a:rPr>
                        <a:t>Ατθίδες </a:t>
                      </a:r>
                      <a:r>
                        <a:rPr lang="el-GR" sz="1200" b="1" dirty="0" err="1" smtClean="0">
                          <a:effectLst>
                            <a:outerShdw blurRad="38100" dist="38100" dir="2700000" algn="tl">
                              <a:srgbClr val="000000">
                                <a:alpha val="43137"/>
                              </a:srgbClr>
                            </a:outerShdw>
                          </a:effectLst>
                        </a:rPr>
                        <a:t>Αύραι</a:t>
                      </a:r>
                      <a:r>
                        <a:rPr lang="el-GR" sz="1200" b="1" dirty="0" smtClean="0">
                          <a:effectLst>
                            <a:outerShdw blurRad="38100" dist="38100" dir="2700000" algn="tl">
                              <a:srgbClr val="000000">
                                <a:alpha val="43137"/>
                              </a:srgbClr>
                            </a:outerShdw>
                          </a:effectLst>
                        </a:rPr>
                        <a:t> (1883)</a:t>
                      </a:r>
                    </a:p>
                    <a:p>
                      <a:r>
                        <a:rPr lang="el-GR" sz="1200" b="1" dirty="0" smtClean="0">
                          <a:effectLst>
                            <a:outerShdw blurRad="38100" dist="38100" dir="2700000" algn="tl">
                              <a:srgbClr val="000000">
                                <a:alpha val="43137"/>
                              </a:srgbClr>
                            </a:outerShdw>
                          </a:effectLst>
                        </a:rPr>
                        <a:t>Λυρικά</a:t>
                      </a:r>
                    </a:p>
                    <a:p>
                      <a:pPr>
                        <a:buFont typeface="Wingdings" pitchFamily="2" charset="2"/>
                        <a:buChar char="q"/>
                      </a:pPr>
                      <a:r>
                        <a:rPr lang="el-GR" sz="1200" b="1" dirty="0" err="1" smtClean="0">
                          <a:effectLst>
                            <a:outerShdw blurRad="38100" dist="38100" dir="2700000" algn="tl">
                              <a:srgbClr val="000000">
                                <a:alpha val="43137"/>
                              </a:srgbClr>
                            </a:outerShdw>
                          </a:effectLst>
                        </a:rPr>
                        <a:t>Παιδικαί</a:t>
                      </a:r>
                      <a:r>
                        <a:rPr lang="el-GR" sz="1200" b="1" dirty="0" smtClean="0">
                          <a:effectLst>
                            <a:outerShdw blurRad="38100" dist="38100" dir="2700000" algn="tl">
                              <a:srgbClr val="000000">
                                <a:alpha val="43137"/>
                              </a:srgbClr>
                            </a:outerShdw>
                          </a:effectLst>
                        </a:rPr>
                        <a:t> ποιήσεις</a:t>
                      </a:r>
                    </a:p>
                    <a:p>
                      <a:endParaRPr lang="el-GR" sz="1200" b="1" i="0" dirty="0">
                        <a:effectLst/>
                      </a:endParaRPr>
                    </a:p>
                  </a:txBody>
                  <a:tcPr/>
                </a:tc>
                <a:tc>
                  <a:txBody>
                    <a:bodyPr/>
                    <a:lstStyle/>
                    <a:p>
                      <a:pPr>
                        <a:buFont typeface="Wingdings" pitchFamily="2" charset="2"/>
                        <a:buChar char="q"/>
                      </a:pPr>
                      <a:r>
                        <a:rPr lang="el-GR" sz="1200" b="1" dirty="0" smtClean="0">
                          <a:effectLst>
                            <a:outerShdw blurRad="38100" dist="38100" dir="2700000" algn="tl">
                              <a:srgbClr val="000000">
                                <a:alpha val="43137"/>
                              </a:srgbClr>
                            </a:outerShdw>
                          </a:effectLst>
                        </a:rPr>
                        <a:t>Ο </a:t>
                      </a:r>
                      <a:r>
                        <a:rPr lang="el-GR" sz="1200" b="1" dirty="0" err="1" smtClean="0">
                          <a:effectLst>
                            <a:outerShdw blurRad="38100" dist="38100" dir="2700000" algn="tl">
                              <a:srgbClr val="000000">
                                <a:alpha val="43137"/>
                              </a:srgbClr>
                            </a:outerShdw>
                          </a:effectLst>
                        </a:rPr>
                        <a:t>Άραψ</a:t>
                      </a:r>
                      <a:r>
                        <a:rPr lang="el-GR" sz="1200" b="1" dirty="0" smtClean="0">
                          <a:effectLst>
                            <a:outerShdw blurRad="38100" dist="38100" dir="2700000" algn="tl">
                              <a:srgbClr val="000000">
                                <a:alpha val="43137"/>
                              </a:srgbClr>
                            </a:outerShdw>
                          </a:effectLst>
                        </a:rPr>
                        <a:t> και η κάμηλος αυτού (1879) - Παιδικό αφήγημα</a:t>
                      </a:r>
                    </a:p>
                    <a:p>
                      <a:pPr>
                        <a:buFont typeface="Wingdings" pitchFamily="2" charset="2"/>
                        <a:buChar char="q"/>
                      </a:pPr>
                      <a:r>
                        <a:rPr lang="el-GR" sz="1200" b="1" dirty="0" smtClean="0">
                          <a:effectLst>
                            <a:outerShdw blurRad="38100" dist="38100" dir="2700000" algn="tl">
                              <a:srgbClr val="000000">
                                <a:alpha val="43137"/>
                              </a:srgbClr>
                            </a:outerShdw>
                          </a:effectLst>
                          <a:hlinkClick r:id="rId2" tooltip="Το αμάρτημα της μητρός μου"/>
                        </a:rPr>
                        <a:t>Το αμάρτημα της μητρός μου</a:t>
                      </a:r>
                      <a:r>
                        <a:rPr lang="el-GR" sz="1200" b="1" dirty="0" smtClean="0">
                          <a:effectLst>
                            <a:outerShdw blurRad="38100" dist="38100" dir="2700000" algn="tl">
                              <a:srgbClr val="000000">
                                <a:alpha val="43137"/>
                              </a:srgbClr>
                            </a:outerShdw>
                          </a:effectLst>
                        </a:rPr>
                        <a:t> (1883)</a:t>
                      </a:r>
                    </a:p>
                    <a:p>
                      <a:pPr>
                        <a:buFont typeface="Wingdings" pitchFamily="2" charset="2"/>
                        <a:buChar char="q"/>
                      </a:pPr>
                      <a:r>
                        <a:rPr lang="el-GR" sz="1200" b="1" dirty="0" smtClean="0">
                          <a:effectLst>
                            <a:outerShdw blurRad="38100" dist="38100" dir="2700000" algn="tl">
                              <a:srgbClr val="000000">
                                <a:alpha val="43137"/>
                              </a:srgbClr>
                            </a:outerShdw>
                          </a:effectLst>
                        </a:rPr>
                        <a:t>Μεταξύ Πειραιώς και </a:t>
                      </a:r>
                      <a:r>
                        <a:rPr lang="el-GR" sz="1200" b="1" dirty="0" err="1" smtClean="0">
                          <a:effectLst>
                            <a:outerShdw blurRad="38100" dist="38100" dir="2700000" algn="tl">
                              <a:srgbClr val="000000">
                                <a:alpha val="43137"/>
                              </a:srgbClr>
                            </a:outerShdw>
                          </a:effectLst>
                        </a:rPr>
                        <a:t>Νεαπόλεως</a:t>
                      </a:r>
                      <a:r>
                        <a:rPr lang="el-GR" sz="1200" b="1" dirty="0" smtClean="0">
                          <a:effectLst>
                            <a:outerShdw blurRad="38100" dist="38100" dir="2700000" algn="tl">
                              <a:srgbClr val="000000">
                                <a:alpha val="43137"/>
                              </a:srgbClr>
                            </a:outerShdw>
                          </a:effectLst>
                        </a:rPr>
                        <a:t> (1883)</a:t>
                      </a:r>
                    </a:p>
                    <a:p>
                      <a:pPr>
                        <a:buFont typeface="Wingdings" pitchFamily="2" charset="2"/>
                        <a:buChar char="q"/>
                      </a:pPr>
                      <a:r>
                        <a:rPr lang="el-GR" sz="1200" b="1" dirty="0" smtClean="0">
                          <a:effectLst>
                            <a:outerShdw blurRad="38100" dist="38100" dir="2700000" algn="tl">
                              <a:srgbClr val="000000">
                                <a:alpha val="43137"/>
                              </a:srgbClr>
                            </a:outerShdw>
                          </a:effectLst>
                          <a:hlinkClick r:id="rId3"/>
                        </a:rPr>
                        <a:t>Ποίος </a:t>
                      </a:r>
                      <a:r>
                        <a:rPr lang="el-GR" sz="1200" b="1" dirty="0" err="1" smtClean="0">
                          <a:effectLst>
                            <a:outerShdw blurRad="38100" dist="38100" dir="2700000" algn="tl">
                              <a:srgbClr val="000000">
                                <a:alpha val="43137"/>
                              </a:srgbClr>
                            </a:outerShdw>
                          </a:effectLst>
                          <a:hlinkClick r:id="rId3"/>
                        </a:rPr>
                        <a:t>ήτον</a:t>
                      </a:r>
                      <a:r>
                        <a:rPr lang="el-GR" sz="1200" b="1" dirty="0" smtClean="0">
                          <a:effectLst>
                            <a:outerShdw blurRad="38100" dist="38100" dir="2700000" algn="tl">
                              <a:srgbClr val="000000">
                                <a:alpha val="43137"/>
                              </a:srgbClr>
                            </a:outerShdw>
                          </a:effectLst>
                          <a:hlinkClick r:id="rId3"/>
                        </a:rPr>
                        <a:t> ο </a:t>
                      </a:r>
                      <a:r>
                        <a:rPr lang="el-GR" sz="1200" b="1" dirty="0" err="1" smtClean="0">
                          <a:effectLst>
                            <a:outerShdw blurRad="38100" dist="38100" dir="2700000" algn="tl">
                              <a:srgbClr val="000000">
                                <a:alpha val="43137"/>
                              </a:srgbClr>
                            </a:outerShdw>
                          </a:effectLst>
                          <a:hlinkClick r:id="rId3"/>
                        </a:rPr>
                        <a:t>φονεύς</a:t>
                      </a:r>
                      <a:r>
                        <a:rPr lang="el-GR" sz="1200" b="1" dirty="0" smtClean="0">
                          <a:effectLst>
                            <a:outerShdw blurRad="38100" dist="38100" dir="2700000" algn="tl">
                              <a:srgbClr val="000000">
                                <a:alpha val="43137"/>
                              </a:srgbClr>
                            </a:outerShdw>
                          </a:effectLst>
                          <a:hlinkClick r:id="rId3"/>
                        </a:rPr>
                        <a:t> του αδελφού μου</a:t>
                      </a:r>
                      <a:r>
                        <a:rPr lang="el-GR" sz="1200" b="1" dirty="0" smtClean="0">
                          <a:effectLst>
                            <a:outerShdw blurRad="38100" dist="38100" dir="2700000" algn="tl">
                              <a:srgbClr val="000000">
                                <a:alpha val="43137"/>
                              </a:srgbClr>
                            </a:outerShdw>
                          </a:effectLst>
                        </a:rPr>
                        <a:t> (1883)</a:t>
                      </a:r>
                    </a:p>
                    <a:p>
                      <a:pPr>
                        <a:buFont typeface="Wingdings" pitchFamily="2" charset="2"/>
                        <a:buChar char="q"/>
                      </a:pPr>
                      <a:r>
                        <a:rPr lang="el-GR" sz="1200" b="1" dirty="0" smtClean="0">
                          <a:effectLst>
                            <a:outerShdw blurRad="38100" dist="38100" dir="2700000" algn="tl">
                              <a:srgbClr val="000000">
                                <a:alpha val="43137"/>
                              </a:srgbClr>
                            </a:outerShdw>
                          </a:effectLst>
                        </a:rPr>
                        <a:t>Αι </a:t>
                      </a:r>
                      <a:r>
                        <a:rPr lang="el-GR" sz="1200" b="1" dirty="0" err="1" smtClean="0">
                          <a:effectLst>
                            <a:outerShdw blurRad="38100" dist="38100" dir="2700000" algn="tl">
                              <a:srgbClr val="000000">
                                <a:alpha val="43137"/>
                              </a:srgbClr>
                            </a:outerShdw>
                          </a:effectLst>
                        </a:rPr>
                        <a:t>συνέπειαι</a:t>
                      </a:r>
                      <a:r>
                        <a:rPr lang="el-GR" sz="1200" b="1" dirty="0" smtClean="0">
                          <a:effectLst>
                            <a:outerShdw blurRad="38100" dist="38100" dir="2700000" algn="tl">
                              <a:srgbClr val="000000">
                                <a:alpha val="43137"/>
                              </a:srgbClr>
                            </a:outerShdw>
                          </a:effectLst>
                        </a:rPr>
                        <a:t> της παλαιάς ιστορίας (1884)</a:t>
                      </a:r>
                    </a:p>
                    <a:p>
                      <a:pPr>
                        <a:buFont typeface="Wingdings" pitchFamily="2" charset="2"/>
                        <a:buChar char="q"/>
                      </a:pPr>
                      <a:r>
                        <a:rPr lang="el-GR" sz="1200" b="1" dirty="0" smtClean="0">
                          <a:effectLst>
                            <a:outerShdw blurRad="38100" dist="38100" dir="2700000" algn="tl">
                              <a:srgbClr val="000000">
                                <a:alpha val="43137"/>
                              </a:srgbClr>
                            </a:outerShdw>
                          </a:effectLst>
                          <a:hlinkClick r:id="rId4" tooltip="Το μόνο της ζωής του ταξείδιον (δεν έχει γραφτεί ακόμα)"/>
                        </a:rPr>
                        <a:t>Το μόνο της ζωής του </a:t>
                      </a:r>
                      <a:r>
                        <a:rPr lang="el-GR" sz="1200" b="1" dirty="0" err="1" smtClean="0">
                          <a:effectLst>
                            <a:outerShdw blurRad="38100" dist="38100" dir="2700000" algn="tl">
                              <a:srgbClr val="000000">
                                <a:alpha val="43137"/>
                              </a:srgbClr>
                            </a:outerShdw>
                          </a:effectLst>
                          <a:hlinkClick r:id="rId4" tooltip="Το μόνο της ζωής του ταξείδιον (δεν έχει γραφτεί ακόμα)"/>
                        </a:rPr>
                        <a:t>ταξείδιον</a:t>
                      </a:r>
                      <a:r>
                        <a:rPr lang="el-GR" sz="1200" b="1" dirty="0" smtClean="0">
                          <a:effectLst>
                            <a:outerShdw blurRad="38100" dist="38100" dir="2700000" algn="tl">
                              <a:srgbClr val="000000">
                                <a:alpha val="43137"/>
                              </a:srgbClr>
                            </a:outerShdw>
                          </a:effectLst>
                        </a:rPr>
                        <a:t> (1884)</a:t>
                      </a:r>
                    </a:p>
                    <a:p>
                      <a:pPr>
                        <a:buFont typeface="Wingdings" pitchFamily="2" charset="2"/>
                        <a:buChar char="q"/>
                      </a:pPr>
                      <a:r>
                        <a:rPr lang="el-GR" sz="1200" b="1" dirty="0" smtClean="0">
                          <a:effectLst>
                            <a:outerShdw blurRad="38100" dist="38100" dir="2700000" algn="tl">
                              <a:srgbClr val="000000">
                                <a:alpha val="43137"/>
                              </a:srgbClr>
                            </a:outerShdw>
                          </a:effectLst>
                        </a:rPr>
                        <a:t>Πρωτομαγιά (1884)</a:t>
                      </a:r>
                    </a:p>
                    <a:p>
                      <a:pPr>
                        <a:buFont typeface="Wingdings" pitchFamily="2" charset="2"/>
                        <a:buChar char="q"/>
                      </a:pPr>
                      <a:r>
                        <a:rPr lang="el-GR" sz="1200" b="1" dirty="0" smtClean="0">
                          <a:effectLst>
                            <a:outerShdw blurRad="38100" dist="38100" dir="2700000" algn="tl">
                              <a:srgbClr val="000000">
                                <a:alpha val="43137"/>
                              </a:srgbClr>
                            </a:outerShdw>
                          </a:effectLst>
                        </a:rPr>
                        <a:t>Ο </a:t>
                      </a:r>
                      <a:r>
                        <a:rPr lang="el-GR" sz="1200" b="1" dirty="0" err="1" smtClean="0">
                          <a:effectLst>
                            <a:outerShdw blurRad="38100" dist="38100" dir="2700000" algn="tl">
                              <a:srgbClr val="000000">
                                <a:alpha val="43137"/>
                              </a:srgbClr>
                            </a:outerShdw>
                          </a:effectLst>
                        </a:rPr>
                        <a:t>Tρομάρας</a:t>
                      </a:r>
                      <a:r>
                        <a:rPr lang="el-GR" sz="1200" b="1" dirty="0" smtClean="0">
                          <a:effectLst>
                            <a:outerShdw blurRad="38100" dist="38100" dir="2700000" algn="tl">
                              <a:srgbClr val="000000">
                                <a:alpha val="43137"/>
                              </a:srgbClr>
                            </a:outerShdw>
                          </a:effectLst>
                        </a:rPr>
                        <a:t> (1884) - Παιδικό αφήγημα</a:t>
                      </a:r>
                    </a:p>
                    <a:p>
                      <a:pPr>
                        <a:buFont typeface="Wingdings" pitchFamily="2" charset="2"/>
                        <a:buChar char="q"/>
                      </a:pPr>
                      <a:r>
                        <a:rPr lang="el-GR" sz="1200" b="1" dirty="0" smtClean="0">
                          <a:effectLst>
                            <a:outerShdw blurRad="38100" dist="38100" dir="2700000" algn="tl">
                              <a:srgbClr val="000000">
                                <a:alpha val="43137"/>
                              </a:srgbClr>
                            </a:outerShdw>
                          </a:effectLst>
                        </a:rPr>
                        <a:t>Το Σκιάχτρο (1884) - Παιδικό αφήγημα</a:t>
                      </a:r>
                    </a:p>
                    <a:p>
                      <a:pPr>
                        <a:buFont typeface="Wingdings" pitchFamily="2" charset="2"/>
                        <a:buChar char="q"/>
                      </a:pPr>
                      <a:r>
                        <a:rPr lang="el-GR" sz="1200" b="1" dirty="0" smtClean="0">
                          <a:effectLst>
                            <a:outerShdw blurRad="38100" dist="38100" dir="2700000" algn="tl">
                              <a:srgbClr val="000000">
                                <a:alpha val="43137"/>
                              </a:srgbClr>
                            </a:outerShdw>
                          </a:effectLst>
                        </a:rPr>
                        <a:t>Ο Κλέπτης (1884) - Παιδικό αφήγημα</a:t>
                      </a:r>
                    </a:p>
                    <a:p>
                      <a:pPr>
                        <a:buFont typeface="Wingdings" pitchFamily="2" charset="2"/>
                        <a:buChar char="q"/>
                      </a:pPr>
                      <a:r>
                        <a:rPr lang="el-GR" sz="1200" b="1" dirty="0" smtClean="0">
                          <a:effectLst>
                            <a:outerShdw blurRad="38100" dist="38100" dir="2700000" algn="tl">
                              <a:srgbClr val="000000">
                                <a:alpha val="43137"/>
                              </a:srgbClr>
                            </a:outerShdw>
                          </a:effectLst>
                        </a:rPr>
                        <a:t>Μέσα εις το </a:t>
                      </a:r>
                      <a:r>
                        <a:rPr lang="el-GR" sz="1200" b="1" dirty="0" err="1" smtClean="0">
                          <a:effectLst>
                            <a:outerShdw blurRad="38100" dist="38100" dir="2700000" algn="tl">
                              <a:srgbClr val="000000">
                                <a:alpha val="43137"/>
                              </a:srgbClr>
                            </a:outerShdw>
                          </a:effectLst>
                        </a:rPr>
                        <a:t>αμφιθέατρον</a:t>
                      </a:r>
                      <a:r>
                        <a:rPr lang="el-GR" sz="1200" b="1" dirty="0" smtClean="0">
                          <a:effectLst>
                            <a:outerShdw blurRad="38100" dist="38100" dir="2700000" algn="tl">
                              <a:srgbClr val="000000">
                                <a:alpha val="43137"/>
                              </a:srgbClr>
                            </a:outerShdw>
                          </a:effectLst>
                        </a:rPr>
                        <a:t> (1890) - Παιδικό αφήγημα</a:t>
                      </a:r>
                    </a:p>
                    <a:p>
                      <a:pPr>
                        <a:buFont typeface="Wingdings" pitchFamily="2" charset="2"/>
                        <a:buChar char="q"/>
                      </a:pPr>
                      <a:r>
                        <a:rPr lang="el-GR" sz="1200" b="1" dirty="0" smtClean="0">
                          <a:effectLst>
                            <a:outerShdw blurRad="38100" dist="38100" dir="2700000" algn="tl">
                              <a:srgbClr val="000000">
                                <a:alpha val="43137"/>
                              </a:srgbClr>
                            </a:outerShdw>
                          </a:effectLst>
                        </a:rPr>
                        <a:t>Πώς οικονομείται ο χρόνος (1890) - Παιδικό αφήγημα</a:t>
                      </a:r>
                    </a:p>
                    <a:p>
                      <a:pPr>
                        <a:buFont typeface="Wingdings" pitchFamily="2" charset="2"/>
                        <a:buChar char="q"/>
                      </a:pPr>
                      <a:r>
                        <a:rPr lang="el-GR" sz="1200" b="1" dirty="0" smtClean="0">
                          <a:effectLst>
                            <a:outerShdw blurRad="38100" dist="38100" dir="2700000" algn="tl">
                              <a:srgbClr val="000000">
                                <a:alpha val="43137"/>
                              </a:srgbClr>
                            </a:outerShdw>
                          </a:effectLst>
                          <a:hlinkClick r:id="rId5" tooltip="Ο Μοσκώβ-Σελήμ"/>
                        </a:rPr>
                        <a:t>Ο </a:t>
                      </a:r>
                      <a:r>
                        <a:rPr lang="el-GR" sz="1200" b="1" dirty="0" err="1" smtClean="0">
                          <a:effectLst>
                            <a:outerShdw blurRad="38100" dist="38100" dir="2700000" algn="tl">
                              <a:srgbClr val="000000">
                                <a:alpha val="43137"/>
                              </a:srgbClr>
                            </a:outerShdw>
                          </a:effectLst>
                          <a:hlinkClick r:id="rId5" tooltip="Ο Μοσκώβ-Σελήμ"/>
                        </a:rPr>
                        <a:t>Μοσκώβ</a:t>
                      </a:r>
                      <a:r>
                        <a:rPr lang="el-GR" sz="1200" b="1" dirty="0" smtClean="0">
                          <a:effectLst>
                            <a:outerShdw blurRad="38100" dist="38100" dir="2700000" algn="tl">
                              <a:srgbClr val="000000">
                                <a:alpha val="43137"/>
                              </a:srgbClr>
                            </a:outerShdw>
                          </a:effectLst>
                          <a:hlinkClick r:id="rId5" tooltip="Ο Μοσκώβ-Σελήμ"/>
                        </a:rPr>
                        <a:t>-</a:t>
                      </a:r>
                      <a:r>
                        <a:rPr lang="el-GR" sz="1200" b="1" dirty="0" err="1" smtClean="0">
                          <a:effectLst>
                            <a:outerShdw blurRad="38100" dist="38100" dir="2700000" algn="tl">
                              <a:srgbClr val="000000">
                                <a:alpha val="43137"/>
                              </a:srgbClr>
                            </a:outerShdw>
                          </a:effectLst>
                          <a:hlinkClick r:id="rId5" tooltip="Ο Μοσκώβ-Σελήμ"/>
                        </a:rPr>
                        <a:t>Σελήμ</a:t>
                      </a:r>
                      <a:r>
                        <a:rPr lang="el-GR" sz="1200" b="1" dirty="0" smtClean="0">
                          <a:effectLst>
                            <a:outerShdw blurRad="38100" dist="38100" dir="2700000" algn="tl">
                              <a:srgbClr val="000000">
                                <a:alpha val="43137"/>
                              </a:srgbClr>
                            </a:outerShdw>
                          </a:effectLst>
                        </a:rPr>
                        <a:t> (1895)</a:t>
                      </a:r>
                    </a:p>
                    <a:p>
                      <a:endParaRPr lang="el-GR" sz="1200" b="1" i="0" dirty="0">
                        <a:effectLst>
                          <a:outerShdw blurRad="38100" dist="38100" dir="2700000" algn="tl">
                            <a:srgbClr val="000000">
                              <a:alpha val="43137"/>
                            </a:srgbClr>
                          </a:outerShdw>
                        </a:effectLst>
                      </a:endParaRPr>
                    </a:p>
                  </a:txBody>
                  <a:tcPr/>
                </a:tc>
                <a:tc>
                  <a:txBody>
                    <a:bodyPr/>
                    <a:lstStyle/>
                    <a:p>
                      <a:pPr>
                        <a:buFont typeface="Wingdings" pitchFamily="2" charset="2"/>
                        <a:buChar char="q"/>
                      </a:pPr>
                      <a:r>
                        <a:rPr lang="el-GR" sz="1200" b="1" dirty="0" smtClean="0">
                          <a:effectLst>
                            <a:outerShdw blurRad="38100" dist="38100" dir="2700000" algn="tl">
                              <a:srgbClr val="000000">
                                <a:alpha val="43137"/>
                              </a:srgbClr>
                            </a:outerShdw>
                          </a:effectLst>
                        </a:rPr>
                        <a:t>Η Ελληνική δημοσιογραφία κατά το 1883 (1884) – Μετάφραση</a:t>
                      </a:r>
                    </a:p>
                    <a:p>
                      <a:pPr>
                        <a:buFont typeface="Wingdings" pitchFamily="2" charset="2"/>
                        <a:buChar char="q"/>
                      </a:pPr>
                      <a:r>
                        <a:rPr lang="el-GR" sz="1200" b="1" dirty="0" err="1" smtClean="0">
                          <a:effectLst>
                            <a:outerShdw blurRad="38100" dist="38100" dir="2700000" algn="tl">
                              <a:srgbClr val="000000">
                                <a:alpha val="43137"/>
                              </a:srgbClr>
                            </a:outerShdw>
                          </a:effectLst>
                        </a:rPr>
                        <a:t>Διατί</a:t>
                      </a:r>
                      <a:r>
                        <a:rPr lang="el-GR" sz="1200" b="1" dirty="0" smtClean="0">
                          <a:effectLst>
                            <a:outerShdw blurRad="38100" dist="38100" dir="2700000" algn="tl">
                              <a:srgbClr val="000000">
                                <a:alpha val="43137"/>
                              </a:srgbClr>
                            </a:outerShdw>
                          </a:effectLst>
                        </a:rPr>
                        <a:t> η μηλιά δεν έγινε μηλέα (1885)</a:t>
                      </a:r>
                    </a:p>
                    <a:p>
                      <a:pPr>
                        <a:buFont typeface="Wingdings" pitchFamily="2" charset="2"/>
                        <a:buChar char="q"/>
                      </a:pPr>
                      <a:r>
                        <a:rPr lang="el-GR" sz="1200" b="1" dirty="0" err="1" smtClean="0">
                          <a:effectLst>
                            <a:outerShdw blurRad="38100" dist="38100" dir="2700000" algn="tl">
                              <a:srgbClr val="000000">
                                <a:alpha val="43137"/>
                              </a:srgbClr>
                            </a:outerShdw>
                          </a:effectLst>
                        </a:rPr>
                        <a:t>Μαργαρίτου</a:t>
                      </a:r>
                      <a:r>
                        <a:rPr lang="el-GR" sz="1200" b="1" dirty="0" smtClean="0">
                          <a:effectLst>
                            <a:outerShdw blurRad="38100" dist="38100" dir="2700000" algn="tl">
                              <a:srgbClr val="000000">
                                <a:alpha val="43137"/>
                              </a:srgbClr>
                            </a:outerShdw>
                          </a:effectLst>
                        </a:rPr>
                        <a:t> </a:t>
                      </a:r>
                      <a:r>
                        <a:rPr lang="el-GR" sz="1200" b="1" dirty="0" err="1" smtClean="0">
                          <a:effectLst>
                            <a:outerShdw blurRad="38100" dist="38100" dir="2700000" algn="tl">
                              <a:srgbClr val="000000">
                                <a:alpha val="43137"/>
                              </a:srgbClr>
                            </a:outerShdw>
                          </a:effectLst>
                        </a:rPr>
                        <a:t>Ευαγγελίδου</a:t>
                      </a:r>
                      <a:r>
                        <a:rPr lang="el-GR" sz="1200" b="1" dirty="0" smtClean="0">
                          <a:effectLst>
                            <a:outerShdw blurRad="38100" dist="38100" dir="2700000" algn="tl">
                              <a:srgbClr val="000000">
                                <a:alpha val="43137"/>
                              </a:srgbClr>
                            </a:outerShdw>
                          </a:effectLst>
                        </a:rPr>
                        <a:t>, «Ιστορία της θεωρίας της γνώσεως» (1885) – Κριτική</a:t>
                      </a:r>
                    </a:p>
                    <a:p>
                      <a:pPr>
                        <a:buFont typeface="Wingdings" pitchFamily="2" charset="2"/>
                        <a:buChar char="q"/>
                      </a:pPr>
                      <a:r>
                        <a:rPr lang="el-GR" sz="1200" b="1" dirty="0" smtClean="0">
                          <a:effectLst>
                            <a:outerShdw blurRad="38100" dist="38100" dir="2700000" algn="tl">
                              <a:srgbClr val="000000">
                                <a:alpha val="43137"/>
                              </a:srgbClr>
                            </a:outerShdw>
                          </a:effectLst>
                        </a:rPr>
                        <a:t>Οι καλόγεροι και η λατρεία του Διονύσου εν </a:t>
                      </a:r>
                      <a:r>
                        <a:rPr lang="el-GR" sz="1200" b="1" dirty="0" err="1" smtClean="0">
                          <a:effectLst>
                            <a:outerShdw blurRad="38100" dist="38100" dir="2700000" algn="tl">
                              <a:srgbClr val="000000">
                                <a:alpha val="43137"/>
                              </a:srgbClr>
                            </a:outerShdw>
                          </a:effectLst>
                        </a:rPr>
                        <a:t>Θρἀκη</a:t>
                      </a:r>
                      <a:r>
                        <a:rPr lang="el-GR" sz="1200" b="1" dirty="0" smtClean="0">
                          <a:effectLst>
                            <a:outerShdw blurRad="38100" dist="38100" dir="2700000" algn="tl">
                              <a:srgbClr val="000000">
                                <a:alpha val="43137"/>
                              </a:srgbClr>
                            </a:outerShdw>
                          </a:effectLst>
                        </a:rPr>
                        <a:t> (1888)</a:t>
                      </a:r>
                    </a:p>
                    <a:p>
                      <a:pPr>
                        <a:buFont typeface="Wingdings" pitchFamily="2" charset="2"/>
                        <a:buChar char="q"/>
                      </a:pPr>
                      <a:r>
                        <a:rPr lang="el-GR" sz="1200" b="1" dirty="0" smtClean="0">
                          <a:effectLst>
                            <a:outerShdw blurRad="38100" dist="38100" dir="2700000" algn="tl">
                              <a:srgbClr val="000000">
                                <a:alpha val="43137"/>
                              </a:srgbClr>
                            </a:outerShdw>
                          </a:effectLst>
                        </a:rPr>
                        <a:t>Αι </a:t>
                      </a:r>
                      <a:r>
                        <a:rPr lang="el-GR" sz="1200" b="1" dirty="0" err="1" smtClean="0">
                          <a:effectLst>
                            <a:outerShdw blurRad="38100" dist="38100" dir="2700000" algn="tl">
                              <a:srgbClr val="000000">
                                <a:alpha val="43137"/>
                              </a:srgbClr>
                            </a:outerShdw>
                          </a:effectLst>
                        </a:rPr>
                        <a:t>εικαστικαί</a:t>
                      </a:r>
                      <a:r>
                        <a:rPr lang="el-GR" sz="1200" b="1" dirty="0" smtClean="0">
                          <a:effectLst>
                            <a:outerShdw blurRad="38100" dist="38100" dir="2700000" algn="tl">
                              <a:srgbClr val="000000">
                                <a:alpha val="43137"/>
                              </a:srgbClr>
                            </a:outerShdw>
                          </a:effectLst>
                        </a:rPr>
                        <a:t> </a:t>
                      </a:r>
                      <a:r>
                        <a:rPr lang="el-GR" sz="1200" b="1" dirty="0" err="1" smtClean="0">
                          <a:effectLst>
                            <a:outerShdw blurRad="38100" dist="38100" dir="2700000" algn="tl">
                              <a:srgbClr val="000000">
                                <a:alpha val="43137"/>
                              </a:srgbClr>
                            </a:outerShdw>
                          </a:effectLst>
                        </a:rPr>
                        <a:t>τέχναι</a:t>
                      </a:r>
                      <a:r>
                        <a:rPr lang="el-GR" sz="1200" b="1" dirty="0" smtClean="0">
                          <a:effectLst>
                            <a:outerShdw blurRad="38100" dist="38100" dir="2700000" algn="tl">
                              <a:srgbClr val="000000">
                                <a:alpha val="43137"/>
                              </a:srgbClr>
                            </a:outerShdw>
                          </a:effectLst>
                        </a:rPr>
                        <a:t> κατά την Α´ </a:t>
                      </a:r>
                      <a:r>
                        <a:rPr lang="el-GR" sz="1200" b="1" dirty="0" err="1" smtClean="0">
                          <a:effectLst>
                            <a:outerShdw blurRad="38100" dist="38100" dir="2700000" algn="tl">
                              <a:srgbClr val="000000">
                                <a:alpha val="43137"/>
                              </a:srgbClr>
                            </a:outerShdw>
                          </a:effectLst>
                        </a:rPr>
                        <a:t>εικοσιπενταετηρίδα</a:t>
                      </a:r>
                      <a:r>
                        <a:rPr lang="el-GR" sz="1200" b="1" dirty="0" smtClean="0">
                          <a:effectLst>
                            <a:outerShdw blurRad="38100" dist="38100" dir="2700000" algn="tl">
                              <a:srgbClr val="000000">
                                <a:alpha val="43137"/>
                              </a:srgbClr>
                            </a:outerShdw>
                          </a:effectLst>
                        </a:rPr>
                        <a:t> του Γεωργίου Α´ (1888)</a:t>
                      </a:r>
                    </a:p>
                    <a:p>
                      <a:pPr>
                        <a:buFont typeface="Wingdings" pitchFamily="2" charset="2"/>
                        <a:buChar char="q"/>
                      </a:pPr>
                      <a:r>
                        <a:rPr lang="el-GR" sz="1200" b="1" dirty="0" smtClean="0">
                          <a:effectLst>
                            <a:outerShdw blurRad="38100" dist="38100" dir="2700000" algn="tl">
                              <a:srgbClr val="000000">
                                <a:alpha val="43137"/>
                              </a:srgbClr>
                            </a:outerShdw>
                          </a:effectLst>
                        </a:rPr>
                        <a:t>Η Κέρκυρα (1891) – Μετάφραση</a:t>
                      </a:r>
                    </a:p>
                    <a:p>
                      <a:pPr>
                        <a:buFont typeface="Wingdings" pitchFamily="2" charset="2"/>
                        <a:buChar char="q"/>
                      </a:pPr>
                      <a:r>
                        <a:rPr lang="el-GR" sz="1200" b="1" dirty="0" err="1" smtClean="0">
                          <a:effectLst>
                            <a:outerShdw blurRad="38100" dist="38100" dir="2700000" algn="tl">
                              <a:srgbClr val="000000">
                                <a:alpha val="43137"/>
                              </a:srgbClr>
                            </a:outerShdw>
                          </a:effectLst>
                        </a:rPr>
                        <a:t>Αμερικανικαί</a:t>
                      </a:r>
                      <a:r>
                        <a:rPr lang="el-GR" sz="1200" b="1" dirty="0" smtClean="0">
                          <a:effectLst>
                            <a:outerShdw blurRad="38100" dist="38100" dir="2700000" algn="tl">
                              <a:srgbClr val="000000">
                                <a:alpha val="43137"/>
                              </a:srgbClr>
                            </a:outerShdw>
                          </a:effectLst>
                        </a:rPr>
                        <a:t> Αρχαιότητες (1891)</a:t>
                      </a:r>
                    </a:p>
                    <a:p>
                      <a:pPr>
                        <a:buFont typeface="Wingdings" pitchFamily="2" charset="2"/>
                        <a:buChar char="q"/>
                      </a:pPr>
                      <a:r>
                        <a:rPr lang="el-GR" sz="1200" b="1" dirty="0" err="1" smtClean="0">
                          <a:effectLst>
                            <a:outerShdw blurRad="38100" dist="38100" dir="2700000" algn="tl">
                              <a:srgbClr val="000000">
                                <a:alpha val="43137"/>
                              </a:srgbClr>
                            </a:outerShdw>
                          </a:effectLst>
                          <a:hlinkClick r:id="rId6" tooltip="Ερρίκος Ίψεν"/>
                        </a:rPr>
                        <a:t>Ερίκος</a:t>
                      </a:r>
                      <a:r>
                        <a:rPr lang="el-GR" sz="1200" b="1" dirty="0" smtClean="0">
                          <a:effectLst>
                            <a:outerShdw blurRad="38100" dist="38100" dir="2700000" algn="tl">
                              <a:srgbClr val="000000">
                                <a:alpha val="43137"/>
                              </a:srgbClr>
                            </a:outerShdw>
                          </a:effectLst>
                          <a:hlinkClick r:id="rId6" tooltip="Ερρίκος Ίψεν"/>
                        </a:rPr>
                        <a:t> </a:t>
                      </a:r>
                      <a:r>
                        <a:rPr lang="el-GR" sz="1200" b="1" dirty="0" err="1" smtClean="0">
                          <a:effectLst>
                            <a:outerShdw blurRad="38100" dist="38100" dir="2700000" algn="tl">
                              <a:srgbClr val="000000">
                                <a:alpha val="43137"/>
                              </a:srgbClr>
                            </a:outerShdw>
                          </a:effectLst>
                          <a:hlinkClick r:id="rId6" tooltip="Ερρίκος Ίψεν"/>
                        </a:rPr>
                        <a:t>Ίβσεν</a:t>
                      </a:r>
                      <a:r>
                        <a:rPr lang="el-GR" sz="1200" b="1" dirty="0" smtClean="0">
                          <a:effectLst>
                            <a:outerShdw blurRad="38100" dist="38100" dir="2700000" algn="tl">
                              <a:srgbClr val="000000">
                                <a:alpha val="43137"/>
                              </a:srgbClr>
                            </a:outerShdw>
                          </a:effectLst>
                        </a:rPr>
                        <a:t> (1892)</a:t>
                      </a:r>
                    </a:p>
                    <a:p>
                      <a:pPr>
                        <a:buFont typeface="Wingdings" pitchFamily="2" charset="2"/>
                        <a:buChar char="q"/>
                      </a:pPr>
                      <a:r>
                        <a:rPr lang="el-GR" sz="1200" b="1" dirty="0" smtClean="0">
                          <a:effectLst>
                            <a:outerShdw blurRad="38100" dist="38100" dir="2700000" algn="tl">
                              <a:srgbClr val="000000">
                                <a:alpha val="43137"/>
                              </a:srgbClr>
                            </a:outerShdw>
                          </a:effectLst>
                        </a:rPr>
                        <a:t>Ανά τον Ελικώνα, </a:t>
                      </a:r>
                      <a:r>
                        <a:rPr lang="el-GR" sz="1200" b="1" dirty="0" err="1" smtClean="0">
                          <a:effectLst>
                            <a:outerShdw blurRad="38100" dist="38100" dir="2700000" algn="tl">
                              <a:srgbClr val="000000">
                                <a:alpha val="43137"/>
                              </a:srgbClr>
                            </a:outerShdw>
                          </a:effectLst>
                        </a:rPr>
                        <a:t>Βαλλίσματα</a:t>
                      </a:r>
                      <a:r>
                        <a:rPr lang="el-GR" sz="1200" b="1" dirty="0" smtClean="0">
                          <a:effectLst>
                            <a:outerShdw blurRad="38100" dist="38100" dir="2700000" algn="tl">
                              <a:srgbClr val="000000">
                                <a:alpha val="43137"/>
                              </a:srgbClr>
                            </a:outerShdw>
                          </a:effectLst>
                        </a:rPr>
                        <a:t> (1894)</a:t>
                      </a:r>
                    </a:p>
                    <a:p>
                      <a:endParaRPr lang="el-GR" sz="1200" b="1" i="0" dirty="0">
                        <a:effectLst>
                          <a:outerShdw blurRad="38100" dist="38100" dir="2700000" algn="tl">
                            <a:srgbClr val="000000">
                              <a:alpha val="43137"/>
                            </a:srgbClr>
                          </a:outerShdw>
                        </a:effectLst>
                      </a:endParaRPr>
                    </a:p>
                  </a:txBody>
                  <a:tcPr/>
                </a:tc>
                <a:tc>
                  <a:txBody>
                    <a:bodyPr/>
                    <a:lstStyle/>
                    <a:p>
                      <a:pPr>
                        <a:buFont typeface="Wingdings" pitchFamily="2" charset="2"/>
                        <a:buChar char="q"/>
                      </a:pPr>
                      <a:r>
                        <a:rPr lang="el-GR" sz="1200" b="1" dirty="0" err="1" smtClean="0">
                          <a:effectLst>
                            <a:outerShdw blurRad="38100" dist="38100" dir="2700000" algn="tl">
                              <a:srgbClr val="000000">
                                <a:alpha val="43137"/>
                              </a:srgbClr>
                            </a:outerShdw>
                          </a:effectLst>
                          <a:hlinkClick r:id="rId7"/>
                        </a:rPr>
                        <a:t>Das</a:t>
                      </a:r>
                      <a:r>
                        <a:rPr lang="el-GR" sz="1200" b="1" dirty="0" smtClean="0">
                          <a:effectLst>
                            <a:outerShdw blurRad="38100" dist="38100" dir="2700000" algn="tl">
                              <a:srgbClr val="000000">
                                <a:alpha val="43137"/>
                              </a:srgbClr>
                            </a:outerShdw>
                          </a:effectLst>
                          <a:hlinkClick r:id="rId7"/>
                        </a:rPr>
                        <a:t> </a:t>
                      </a:r>
                      <a:r>
                        <a:rPr lang="el-GR" sz="1200" b="1" dirty="0" err="1" smtClean="0">
                          <a:effectLst>
                            <a:outerShdw blurRad="38100" dist="38100" dir="2700000" algn="tl">
                              <a:srgbClr val="000000">
                                <a:alpha val="43137"/>
                              </a:srgbClr>
                            </a:outerShdw>
                          </a:effectLst>
                          <a:hlinkClick r:id="rId7"/>
                        </a:rPr>
                        <a:t>Kinderspiel</a:t>
                      </a:r>
                      <a:r>
                        <a:rPr lang="el-GR" sz="1200" b="1" dirty="0" smtClean="0">
                          <a:effectLst>
                            <a:outerShdw blurRad="38100" dist="38100" dir="2700000" algn="tl">
                              <a:srgbClr val="000000">
                                <a:alpha val="43137"/>
                              </a:srgbClr>
                            </a:outerShdw>
                          </a:effectLst>
                          <a:hlinkClick r:id="rId7"/>
                        </a:rPr>
                        <a:t> </a:t>
                      </a:r>
                      <a:r>
                        <a:rPr lang="el-GR" sz="1200" b="1" dirty="0" err="1" smtClean="0">
                          <a:effectLst>
                            <a:outerShdw blurRad="38100" dist="38100" dir="2700000" algn="tl">
                              <a:srgbClr val="000000">
                                <a:alpha val="43137"/>
                              </a:srgbClr>
                            </a:outerShdw>
                          </a:effectLst>
                          <a:hlinkClick r:id="rId7"/>
                        </a:rPr>
                        <a:t>in</a:t>
                      </a:r>
                      <a:r>
                        <a:rPr lang="el-GR" sz="1200" b="1" dirty="0" smtClean="0">
                          <a:effectLst>
                            <a:outerShdw blurRad="38100" dist="38100" dir="2700000" algn="tl">
                              <a:srgbClr val="000000">
                                <a:alpha val="43137"/>
                              </a:srgbClr>
                            </a:outerShdw>
                          </a:effectLst>
                          <a:hlinkClick r:id="rId7"/>
                        </a:rPr>
                        <a:t> </a:t>
                      </a:r>
                      <a:r>
                        <a:rPr lang="el-GR" sz="1200" b="1" dirty="0" err="1" smtClean="0">
                          <a:effectLst>
                            <a:outerShdw blurRad="38100" dist="38100" dir="2700000" algn="tl">
                              <a:srgbClr val="000000">
                                <a:alpha val="43137"/>
                              </a:srgbClr>
                            </a:outerShdw>
                          </a:effectLst>
                          <a:hlinkClick r:id="rId7"/>
                        </a:rPr>
                        <a:t>Bezug</a:t>
                      </a:r>
                      <a:r>
                        <a:rPr lang="el-GR" sz="1200" b="1" dirty="0" smtClean="0">
                          <a:effectLst>
                            <a:outerShdw blurRad="38100" dist="38100" dir="2700000" algn="tl">
                              <a:srgbClr val="000000">
                                <a:alpha val="43137"/>
                              </a:srgbClr>
                            </a:outerShdw>
                          </a:effectLst>
                          <a:hlinkClick r:id="rId7"/>
                        </a:rPr>
                        <a:t> </a:t>
                      </a:r>
                      <a:r>
                        <a:rPr lang="el-GR" sz="1200" b="1" dirty="0" err="1" smtClean="0">
                          <a:effectLst>
                            <a:outerShdw blurRad="38100" dist="38100" dir="2700000" algn="tl">
                              <a:srgbClr val="000000">
                                <a:alpha val="43137"/>
                              </a:srgbClr>
                            </a:outerShdw>
                          </a:effectLst>
                          <a:hlinkClick r:id="rId7"/>
                        </a:rPr>
                        <a:t>auf</a:t>
                      </a:r>
                      <a:r>
                        <a:rPr lang="el-GR" sz="1200" b="1" dirty="0" smtClean="0">
                          <a:effectLst>
                            <a:outerShdw blurRad="38100" dist="38100" dir="2700000" algn="tl">
                              <a:srgbClr val="000000">
                                <a:alpha val="43137"/>
                              </a:srgbClr>
                            </a:outerShdw>
                          </a:effectLst>
                          <a:hlinkClick r:id="rId7"/>
                        </a:rPr>
                        <a:t> </a:t>
                      </a:r>
                      <a:r>
                        <a:rPr lang="el-GR" sz="1200" b="1" dirty="0" err="1" smtClean="0">
                          <a:effectLst>
                            <a:outerShdw blurRad="38100" dist="38100" dir="2700000" algn="tl">
                              <a:srgbClr val="000000">
                                <a:alpha val="43137"/>
                              </a:srgbClr>
                            </a:outerShdw>
                          </a:effectLst>
                          <a:hlinkClick r:id="rId7"/>
                        </a:rPr>
                        <a:t>Psychologie</a:t>
                      </a:r>
                      <a:r>
                        <a:rPr lang="el-GR" sz="1200" b="1" dirty="0" smtClean="0">
                          <a:effectLst>
                            <a:outerShdw blurRad="38100" dist="38100" dir="2700000" algn="tl">
                              <a:srgbClr val="000000">
                                <a:alpha val="43137"/>
                              </a:srgbClr>
                            </a:outerShdw>
                          </a:effectLst>
                          <a:hlinkClick r:id="rId7"/>
                        </a:rPr>
                        <a:t> </a:t>
                      </a:r>
                      <a:r>
                        <a:rPr lang="el-GR" sz="1200" b="1" dirty="0" err="1" smtClean="0">
                          <a:effectLst>
                            <a:outerShdw blurRad="38100" dist="38100" dir="2700000" algn="tl">
                              <a:srgbClr val="000000">
                                <a:alpha val="43137"/>
                              </a:srgbClr>
                            </a:outerShdw>
                          </a:effectLst>
                          <a:hlinkClick r:id="rId7"/>
                        </a:rPr>
                        <a:t>und</a:t>
                      </a:r>
                      <a:r>
                        <a:rPr lang="el-GR" sz="1200" b="1" dirty="0" smtClean="0">
                          <a:effectLst>
                            <a:outerShdw blurRad="38100" dist="38100" dir="2700000" algn="tl">
                              <a:srgbClr val="000000">
                                <a:alpha val="43137"/>
                              </a:srgbClr>
                            </a:outerShdw>
                          </a:effectLst>
                          <a:hlinkClick r:id="rId7"/>
                        </a:rPr>
                        <a:t> </a:t>
                      </a:r>
                      <a:r>
                        <a:rPr lang="el-GR" sz="1200" b="1" dirty="0" err="1" smtClean="0">
                          <a:effectLst>
                            <a:outerShdw blurRad="38100" dist="38100" dir="2700000" algn="tl">
                              <a:srgbClr val="000000">
                                <a:alpha val="43137"/>
                              </a:srgbClr>
                            </a:outerShdw>
                          </a:effectLst>
                          <a:hlinkClick r:id="rId7"/>
                        </a:rPr>
                        <a:t>Paedagogik</a:t>
                      </a:r>
                      <a:r>
                        <a:rPr lang="el-GR" sz="1200" b="1" dirty="0" smtClean="0">
                          <a:effectLst>
                            <a:outerShdw blurRad="38100" dist="38100" dir="2700000" algn="tl">
                              <a:srgbClr val="000000">
                                <a:alpha val="43137"/>
                              </a:srgbClr>
                            </a:outerShdw>
                          </a:effectLst>
                        </a:rPr>
                        <a:t> (Το παιχνίδι υπό έποψη ψυχολογική και παιδαγωγική), Λειψία 1881</a:t>
                      </a:r>
                    </a:p>
                    <a:p>
                      <a:pPr>
                        <a:buFont typeface="Wingdings" pitchFamily="2" charset="2"/>
                        <a:buChar char="q"/>
                      </a:pPr>
                      <a:r>
                        <a:rPr lang="el-GR" sz="1200" b="1" dirty="0" smtClean="0">
                          <a:effectLst>
                            <a:outerShdw blurRad="38100" dist="38100" dir="2700000" algn="tl">
                              <a:srgbClr val="000000">
                                <a:alpha val="43137"/>
                              </a:srgbClr>
                            </a:outerShdw>
                          </a:effectLst>
                          <a:hlinkClick r:id="rId8"/>
                        </a:rPr>
                        <a:t>Η φιλοσοφία του καλού παρά </a:t>
                      </a:r>
                      <a:r>
                        <a:rPr lang="el-GR" sz="1200" b="1" dirty="0" err="1" smtClean="0">
                          <a:effectLst>
                            <a:outerShdw blurRad="38100" dist="38100" dir="2700000" algn="tl">
                              <a:srgbClr val="000000">
                                <a:alpha val="43137"/>
                              </a:srgbClr>
                            </a:outerShdw>
                          </a:effectLst>
                          <a:hlinkClick r:id="rId8"/>
                        </a:rPr>
                        <a:t>Πλωτίνω</a:t>
                      </a:r>
                      <a:r>
                        <a:rPr lang="el-GR" sz="1200" b="1" dirty="0" smtClean="0">
                          <a:effectLst>
                            <a:outerShdw blurRad="38100" dist="38100" dir="2700000" algn="tl">
                              <a:srgbClr val="000000">
                                <a:alpha val="43137"/>
                              </a:srgbClr>
                            </a:outerShdw>
                          </a:effectLst>
                        </a:rPr>
                        <a:t>, Λονδίνο 1883</a:t>
                      </a:r>
                    </a:p>
                    <a:p>
                      <a:pPr>
                        <a:buFont typeface="Wingdings" pitchFamily="2" charset="2"/>
                        <a:buChar char="q"/>
                      </a:pPr>
                      <a:r>
                        <a:rPr lang="el-GR" sz="1200" b="1" dirty="0" err="1" smtClean="0">
                          <a:effectLst>
                            <a:outerShdw blurRad="38100" dist="38100" dir="2700000" algn="tl">
                              <a:srgbClr val="000000">
                                <a:alpha val="43137"/>
                              </a:srgbClr>
                            </a:outerShdw>
                          </a:effectLst>
                          <a:hlinkClick r:id="rId9"/>
                        </a:rPr>
                        <a:t>Ψυχολογικαί</a:t>
                      </a:r>
                      <a:r>
                        <a:rPr lang="el-GR" sz="1200" b="1" dirty="0" smtClean="0">
                          <a:effectLst>
                            <a:outerShdw blurRad="38100" dist="38100" dir="2700000" algn="tl">
                              <a:srgbClr val="000000">
                                <a:alpha val="43137"/>
                              </a:srgbClr>
                            </a:outerShdw>
                          </a:effectLst>
                          <a:hlinkClick r:id="rId9"/>
                        </a:rPr>
                        <a:t> </a:t>
                      </a:r>
                      <a:r>
                        <a:rPr lang="el-GR" sz="1200" b="1" dirty="0" err="1" smtClean="0">
                          <a:effectLst>
                            <a:outerShdw blurRad="38100" dist="38100" dir="2700000" algn="tl">
                              <a:srgbClr val="000000">
                                <a:alpha val="43137"/>
                              </a:srgbClr>
                            </a:outerShdw>
                          </a:effectLst>
                          <a:hlinkClick r:id="rId9"/>
                        </a:rPr>
                        <a:t>μελέται</a:t>
                      </a:r>
                      <a:r>
                        <a:rPr lang="el-GR" sz="1200" b="1" dirty="0" smtClean="0">
                          <a:effectLst>
                            <a:outerShdw blurRad="38100" dist="38100" dir="2700000" algn="tl">
                              <a:srgbClr val="000000">
                                <a:alpha val="43137"/>
                              </a:srgbClr>
                            </a:outerShdw>
                          </a:effectLst>
                          <a:hlinkClick r:id="rId9"/>
                        </a:rPr>
                        <a:t> επί του καλού</a:t>
                      </a:r>
                      <a:r>
                        <a:rPr lang="el-GR" sz="1200" b="1" dirty="0" smtClean="0">
                          <a:effectLst>
                            <a:outerShdw blurRad="38100" dist="38100" dir="2700000" algn="tl">
                              <a:srgbClr val="000000">
                                <a:alpha val="43137"/>
                              </a:srgbClr>
                            </a:outerShdw>
                          </a:effectLst>
                        </a:rPr>
                        <a:t>, Αθήνα 1885 (Δίτομο)</a:t>
                      </a:r>
                    </a:p>
                    <a:p>
                      <a:pPr>
                        <a:buFont typeface="Wingdings" pitchFamily="2" charset="2"/>
                        <a:buChar char="q"/>
                      </a:pPr>
                      <a:r>
                        <a:rPr lang="el-GR" sz="1200" b="1" dirty="0" smtClean="0">
                          <a:effectLst>
                            <a:outerShdw blurRad="38100" dist="38100" dir="2700000" algn="tl">
                              <a:srgbClr val="000000">
                                <a:alpha val="43137"/>
                              </a:srgbClr>
                            </a:outerShdw>
                          </a:effectLst>
                          <a:hlinkClick r:id="rId10"/>
                        </a:rPr>
                        <a:t>Στοιχεία λογικής</a:t>
                      </a:r>
                      <a:r>
                        <a:rPr lang="el-GR" sz="1200" b="1" dirty="0" smtClean="0">
                          <a:effectLst>
                            <a:outerShdw blurRad="38100" dist="38100" dir="2700000" algn="tl">
                              <a:srgbClr val="000000">
                                <a:alpha val="43137"/>
                              </a:srgbClr>
                            </a:outerShdw>
                          </a:effectLst>
                        </a:rPr>
                        <a:t>, Αθήνα 1885</a:t>
                      </a:r>
                    </a:p>
                    <a:p>
                      <a:pPr>
                        <a:buFont typeface="Wingdings" pitchFamily="2" charset="2"/>
                        <a:buChar char="q"/>
                      </a:pPr>
                      <a:r>
                        <a:rPr lang="el-GR" sz="1200" b="1" dirty="0" smtClean="0">
                          <a:effectLst>
                            <a:outerShdw blurRad="38100" dist="38100" dir="2700000" algn="tl">
                              <a:srgbClr val="000000">
                                <a:alpha val="43137"/>
                              </a:srgbClr>
                            </a:outerShdw>
                          </a:effectLst>
                          <a:hlinkClick r:id="rId11"/>
                        </a:rPr>
                        <a:t>Στοιχεία ψυχολογίας</a:t>
                      </a:r>
                      <a:r>
                        <a:rPr lang="el-GR" sz="1200" b="1" dirty="0" smtClean="0">
                          <a:effectLst>
                            <a:outerShdw blurRad="38100" dist="38100" dir="2700000" algn="tl">
                              <a:srgbClr val="000000">
                                <a:alpha val="43137"/>
                              </a:srgbClr>
                            </a:outerShdw>
                          </a:effectLst>
                        </a:rPr>
                        <a:t>, Αθήνα 1888</a:t>
                      </a:r>
                    </a:p>
                    <a:p>
                      <a:endParaRPr lang="el-GR" sz="1200" b="1" i="0" dirty="0">
                        <a:effectLst/>
                      </a:endParaRPr>
                    </a:p>
                  </a:txBody>
                  <a:tcPr/>
                </a:tc>
              </a:tr>
            </a:tbl>
          </a:graphicData>
        </a:graphic>
      </p:graphicFrame>
    </p:spTree>
  </p:cSld>
  <p:clrMapOvr>
    <a:masterClrMapping/>
  </p:clrMapOvr>
  <p:transition spd="slow">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54</TotalTime>
  <Words>591</Words>
  <Application>Microsoft Office PowerPoint</Application>
  <PresentationFormat>Προβολή στην οθόνη (4:3)</PresentationFormat>
  <Paragraphs>78</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Αστικό</vt:lpstr>
      <vt:lpstr>Γεώργιος Βιζυηνός </vt:lpstr>
      <vt:lpstr>Γεώργιος Βιζυηνός</vt:lpstr>
      <vt:lpstr>Περί του Βιζυηνού</vt:lpstr>
      <vt:lpstr>Γεώργιος Βιζυηνός </vt:lpstr>
      <vt:lpstr>Γεώργιος Βιζυηνός</vt:lpstr>
      <vt:lpstr>Γεώργιος Βιζυηνός</vt:lpstr>
      <vt:lpstr>Γεώργιος Βιζυηνός</vt:lpstr>
      <vt:lpstr>Για τον Βιζυηνό</vt:lpstr>
      <vt:lpstr>Διαφάνεια 9</vt:lpstr>
      <vt:lpstr>ΤΕΛΟΣ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Γεώργιος Βιζυηνός</dc:title>
  <dc:creator>maria</dc:creator>
  <cp:lastModifiedBy>maria</cp:lastModifiedBy>
  <cp:revision>6</cp:revision>
  <dcterms:created xsi:type="dcterms:W3CDTF">2021-05-12T15:27:24Z</dcterms:created>
  <dcterms:modified xsi:type="dcterms:W3CDTF">2021-05-12T16:21:31Z</dcterms:modified>
</cp:coreProperties>
</file>