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1BB7F454-1331-470A-AB12-E33F6048A61C}" type="datetimeFigureOut">
              <a:rPr lang="el-GR" smtClean="0"/>
              <a:pPr/>
              <a:t>19/04/2021</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5C7CF3-6C50-452F-A8A9-F0E679617CEF}"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65C7CF3-6C50-452F-A8A9-F0E679617CE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65C7CF3-6C50-452F-A8A9-F0E679617CE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65C7CF3-6C50-452F-A8A9-F0E679617CE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1BB7F454-1331-470A-AB12-E33F6048A61C}" type="datetimeFigureOut">
              <a:rPr lang="el-GR" smtClean="0"/>
              <a:pPr/>
              <a:t>19/04/2021</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5C7CF3-6C50-452F-A8A9-F0E679617CEF}"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765C7CF3-6C50-452F-A8A9-F0E679617CEF}"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765C7CF3-6C50-452F-A8A9-F0E679617CE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65C7CF3-6C50-452F-A8A9-F0E679617CEF}"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1BB7F454-1331-470A-AB12-E33F6048A61C}" type="datetimeFigureOut">
              <a:rPr lang="el-GR" smtClean="0"/>
              <a:pPr/>
              <a:t>19/04/2021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65C7CF3-6C50-452F-A8A9-F0E679617CE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1BB7F454-1331-470A-AB12-E33F6048A61C}" type="datetimeFigureOut">
              <a:rPr lang="el-GR" smtClean="0"/>
              <a:pPr/>
              <a:t>19/04/2021</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5C7CF3-6C50-452F-A8A9-F0E679617CEF}"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1BB7F454-1331-470A-AB12-E33F6048A61C}" type="datetimeFigureOut">
              <a:rPr lang="el-GR" smtClean="0"/>
              <a:pPr/>
              <a:t>19/04/2021</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5C7CF3-6C50-452F-A8A9-F0E679617CEF}"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BB7F454-1331-470A-AB12-E33F6048A61C}" type="datetimeFigureOut">
              <a:rPr lang="el-GR" smtClean="0"/>
              <a:pPr/>
              <a:t>19/04/2021</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65C7CF3-6C50-452F-A8A9-F0E679617CEF}"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908720"/>
            <a:ext cx="7772400" cy="936104"/>
          </a:xfrm>
        </p:spPr>
        <p:txBody>
          <a:bodyPr>
            <a:normAutofit fontScale="90000"/>
          </a:bodyPr>
          <a:lstStyle/>
          <a:p>
            <a:r>
              <a:rPr lang="el-GR" b="1" dirty="0" smtClean="0"/>
              <a:t>Αλέξανδρος Παπαδιαμάντης</a:t>
            </a:r>
            <a:r>
              <a:rPr lang="el-GR" dirty="0" smtClean="0"/>
              <a:t> </a:t>
            </a:r>
            <a:endParaRPr lang="el-GR" dirty="0"/>
          </a:p>
        </p:txBody>
      </p:sp>
      <p:sp>
        <p:nvSpPr>
          <p:cNvPr id="3" name="2 - Υπότιτλος"/>
          <p:cNvSpPr>
            <a:spLocks noGrp="1"/>
          </p:cNvSpPr>
          <p:nvPr>
            <p:ph type="subTitle" idx="1"/>
          </p:nvPr>
        </p:nvSpPr>
        <p:spPr>
          <a:xfrm>
            <a:off x="2123728" y="4221088"/>
            <a:ext cx="6560234" cy="969640"/>
          </a:xfrm>
        </p:spPr>
        <p:txBody>
          <a:bodyPr/>
          <a:lstStyle/>
          <a:p>
            <a:r>
              <a:rPr lang="el-GR" dirty="0" smtClean="0"/>
              <a:t>Κωνσταντίνα Κωνσταντάρα</a:t>
            </a:r>
            <a:endParaRPr lang="el-GR"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1889392"/>
          </a:xfrm>
        </p:spPr>
        <p:txBody>
          <a:bodyPr/>
          <a:lstStyle/>
          <a:p>
            <a:r>
              <a:rPr lang="el-GR" b="1" dirty="0" smtClean="0">
                <a:effectLst>
                  <a:outerShdw blurRad="38100" dist="38100" dir="2700000" algn="tl">
                    <a:srgbClr val="000000">
                      <a:alpha val="43137"/>
                    </a:srgbClr>
                  </a:outerShdw>
                </a:effectLst>
              </a:rPr>
              <a:t>Ιδιόμορφη είναι και η γλώσσα του Παπαδιαμάντη, επηρεασμένη από τα εκκλησιαστικά βιβλία. Αυτό, όμως, δεν εμποδίζει ούτε τη σαφήνεια και κατανόηση, ούτε το να έχουν οι φυσικές του περιγραφές, ποίηση αληθινή</a:t>
            </a:r>
            <a:r>
              <a:rPr lang="el-GR" b="1" dirty="0" smtClean="0"/>
              <a:t>.</a:t>
            </a:r>
            <a:br>
              <a:rPr lang="el-GR" b="1" dirty="0" smtClean="0"/>
            </a:br>
            <a:endParaRPr lang="el-GR" b="1" dirty="0" smtClean="0"/>
          </a:p>
          <a:p>
            <a:endParaRPr lang="el-GR" b="1" dirty="0"/>
          </a:p>
        </p:txBody>
      </p:sp>
      <p:pic>
        <p:nvPicPr>
          <p:cNvPr id="5" name="4 - Θέση περιεχομένου" descr="Αλέξανδρος Παπαδιαμάντης7.jpg"/>
          <p:cNvPicPr>
            <a:picLocks noGrp="1" noChangeAspect="1"/>
          </p:cNvPicPr>
          <p:nvPr>
            <p:ph sz="half" idx="1"/>
          </p:nvPr>
        </p:nvPicPr>
        <p:blipFill>
          <a:blip r:embed="rId2" cstate="print"/>
          <a:stretch>
            <a:fillRect/>
          </a:stretch>
        </p:blipFill>
        <p:spPr>
          <a:xfrm>
            <a:off x="899592" y="2564904"/>
            <a:ext cx="3312368" cy="355066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2537464"/>
          </a:xfrm>
        </p:spPr>
        <p:txBody>
          <a:bodyPr>
            <a:normAutofit/>
          </a:bodyPr>
          <a:lstStyle/>
          <a:p>
            <a:r>
              <a:rPr lang="el-GR" b="1" dirty="0" smtClean="0">
                <a:effectLst>
                  <a:outerShdw blurRad="38100" dist="38100" dir="2700000" algn="tl">
                    <a:srgbClr val="000000">
                      <a:alpha val="43137"/>
                    </a:srgbClr>
                  </a:outerShdw>
                </a:effectLst>
              </a:rPr>
              <a:t>Γενικά, ο Παπαδιαμάντης χάρισε σελίδες αριστοτεχνικές στη νεοελληνική λογοτεχνία και θεωρείται ως ένας από τους κορυφαίους διηγηματογράφους μας. Ο νομπελίστας ποιητής Γιώργος Σεφέρης στο δοκίμιό του για τον Μακρυγιάννη έγραψε: «Ο Μακρυγιάννης είναι ο πιο σημαντικός πεζογράφος της νέας Ελληνικής Λογοτεχνίας, αν όχι ο πιο μεγάλος, γιατί έχομε τον Παπαδιαμάντη».</a:t>
            </a:r>
            <a:r>
              <a:rPr lang="el-GR" b="1" dirty="0" smtClean="0"/>
              <a:t/>
            </a:r>
            <a:br>
              <a:rPr lang="el-GR" b="1" dirty="0" smtClean="0"/>
            </a:br>
            <a:endParaRPr lang="el-GR" b="1" dirty="0"/>
          </a:p>
        </p:txBody>
      </p:sp>
      <p:pic>
        <p:nvPicPr>
          <p:cNvPr id="5" name="4 - Θέση περιεχομένου" descr="Αλέξανδρος Παπαδιαμάντης 9.jpg"/>
          <p:cNvPicPr>
            <a:picLocks noGrp="1" noChangeAspect="1"/>
          </p:cNvPicPr>
          <p:nvPr>
            <p:ph sz="half" idx="1"/>
          </p:nvPr>
        </p:nvPicPr>
        <p:blipFill>
          <a:blip r:embed="rId2" cstate="print"/>
          <a:stretch>
            <a:fillRect/>
          </a:stretch>
        </p:blipFill>
        <p:spPr>
          <a:xfrm>
            <a:off x="755576" y="3501008"/>
            <a:ext cx="3528392" cy="270048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1961400"/>
          </a:xfrm>
        </p:spPr>
        <p:txBody>
          <a:bodyPr>
            <a:normAutofit/>
          </a:bodyPr>
          <a:lstStyle/>
          <a:p>
            <a:r>
              <a:rPr lang="el-GR" b="1" dirty="0" smtClean="0">
                <a:effectLst>
                  <a:outerShdw blurRad="38100" dist="38100" dir="2700000" algn="tl">
                    <a:srgbClr val="000000">
                      <a:alpha val="43137"/>
                    </a:srgbClr>
                  </a:outerShdw>
                </a:effectLst>
              </a:rPr>
              <a:t>Ο Αλέξανδρος Παπαδιαμάντης έζησε τον περισσότερο χρόνο του στην Αθήνα και όταν κατάλαβε το τέλος του, αναζήτησε την αγαπημένη του Σκιάθο, όπου και πέθανε από πνευμονία τα ξημερώματα της 3</a:t>
            </a:r>
            <a:r>
              <a:rPr lang="el-GR" b="1" baseline="30000" dirty="0" smtClean="0">
                <a:effectLst>
                  <a:outerShdw blurRad="38100" dist="38100" dir="2700000" algn="tl">
                    <a:srgbClr val="000000">
                      <a:alpha val="43137"/>
                    </a:srgbClr>
                  </a:outerShdw>
                </a:effectLst>
              </a:rPr>
              <a:t>ης</a:t>
            </a:r>
            <a:r>
              <a:rPr lang="el-GR" b="1" dirty="0" smtClean="0">
                <a:effectLst>
                  <a:outerShdw blurRad="38100" dist="38100" dir="2700000" algn="tl">
                    <a:srgbClr val="000000">
                      <a:alpha val="43137"/>
                    </a:srgbClr>
                  </a:outerShdw>
                </a:effectLst>
              </a:rPr>
              <a:t> Σεπτεμβρίου 1911.</a:t>
            </a:r>
            <a:br>
              <a:rPr lang="el-GR" b="1" dirty="0" smtClean="0">
                <a:effectLst>
                  <a:outerShdw blurRad="38100" dist="38100" dir="2700000" algn="tl">
                    <a:srgbClr val="000000">
                      <a:alpha val="43137"/>
                    </a:srgbClr>
                  </a:outerShdw>
                </a:effectLst>
              </a:rPr>
            </a:br>
            <a:r>
              <a:rPr lang="el-GR" dirty="0" smtClean="0">
                <a:effectLst>
                  <a:outerShdw blurRad="38100" dist="38100" dir="2700000" algn="tl">
                    <a:srgbClr val="000000">
                      <a:alpha val="43137"/>
                    </a:srgbClr>
                  </a:outerShdw>
                </a:effectLst>
              </a:rPr>
              <a:t/>
            </a:r>
            <a:br>
              <a:rPr lang="el-GR" dirty="0" smtClean="0">
                <a:effectLst>
                  <a:outerShdw blurRad="38100" dist="38100" dir="2700000" algn="tl">
                    <a:srgbClr val="000000">
                      <a:alpha val="43137"/>
                    </a:srgbClr>
                  </a:outerShdw>
                </a:effectLst>
              </a:rPr>
            </a:br>
            <a:endParaRPr lang="el-GR" dirty="0" smtClean="0">
              <a:effectLst>
                <a:outerShdw blurRad="38100" dist="38100" dir="2700000" algn="tl">
                  <a:srgbClr val="000000">
                    <a:alpha val="43137"/>
                  </a:srgbClr>
                </a:outerShdw>
              </a:effectLst>
            </a:endParaRPr>
          </a:p>
          <a:p>
            <a:endParaRPr lang="el-GR" dirty="0"/>
          </a:p>
        </p:txBody>
      </p:sp>
      <p:pic>
        <p:nvPicPr>
          <p:cNvPr id="5" name="4 - Θέση περιεχομένου" descr="Αλέξανδρος Παπαδιαμάντης 8.jpg"/>
          <p:cNvPicPr>
            <a:picLocks noGrp="1" noChangeAspect="1"/>
          </p:cNvPicPr>
          <p:nvPr>
            <p:ph sz="half" idx="1"/>
          </p:nvPr>
        </p:nvPicPr>
        <p:blipFill>
          <a:blip r:embed="rId2" cstate="print"/>
          <a:stretch>
            <a:fillRect/>
          </a:stretch>
        </p:blipFill>
        <p:spPr>
          <a:xfrm>
            <a:off x="560387" y="1988840"/>
            <a:ext cx="3219526" cy="405477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3995936" y="5733256"/>
            <a:ext cx="1290546" cy="664536"/>
          </a:xfrm>
        </p:spPr>
        <p:txBody>
          <a:bodyPr>
            <a:normAutofit/>
          </a:bodyPr>
          <a:lstStyle/>
          <a:p>
            <a:r>
              <a:rPr lang="el-GR" dirty="0" smtClean="0"/>
              <a:t>ΤΕΛΟΣ</a:t>
            </a:r>
            <a:endParaRPr lang="el-GR" dirty="0"/>
          </a:p>
        </p:txBody>
      </p:sp>
      <p:pic>
        <p:nvPicPr>
          <p:cNvPr id="8" name="7 - Θέση εικόνας" descr="Αλέξανδρος Παπαδιαμάντης 10.jpg"/>
          <p:cNvPicPr>
            <a:picLocks noGrp="1" noChangeAspect="1"/>
          </p:cNvPicPr>
          <p:nvPr>
            <p:ph type="pic" idx="1"/>
          </p:nvPr>
        </p:nvPicPr>
        <p:blipFill>
          <a:blip r:embed="rId2" cstate="print"/>
          <a:srcRect t="7197" b="7197"/>
          <a:stretch>
            <a:fillRect/>
          </a:stretch>
        </p:blipFill>
        <p:spPr>
          <a:xfrm>
            <a:off x="467544" y="260648"/>
            <a:ext cx="8206385" cy="417646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7" name="6 - Θέση κειμένου"/>
          <p:cNvSpPr>
            <a:spLocks noGrp="1"/>
          </p:cNvSpPr>
          <p:nvPr>
            <p:ph type="body" sz="half" idx="2"/>
          </p:nvPr>
        </p:nvSpPr>
        <p:spPr>
          <a:xfrm flipH="1">
            <a:off x="8474224" y="6309320"/>
            <a:ext cx="418256" cy="48159"/>
          </a:xfrm>
        </p:spPr>
        <p:txBody>
          <a:bodyPr>
            <a:normAutofit fontScale="25000" lnSpcReduction="20000"/>
          </a:bodyPr>
          <a:lstStyle/>
          <a:p>
            <a:endParaRPr lang="el-GR" dirty="0"/>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963136" y="304800"/>
            <a:ext cx="3931920" cy="675928"/>
          </a:xfrm>
        </p:spPr>
        <p:txBody>
          <a:bodyPr>
            <a:normAutofit/>
          </a:bodyPr>
          <a:lstStyle/>
          <a:p>
            <a:endParaRPr lang="el-GR" dirty="0"/>
          </a:p>
        </p:txBody>
      </p:sp>
      <p:sp>
        <p:nvSpPr>
          <p:cNvPr id="6" name="5 - Θέση κειμένου"/>
          <p:cNvSpPr>
            <a:spLocks noGrp="1"/>
          </p:cNvSpPr>
          <p:nvPr>
            <p:ph type="body" idx="2"/>
          </p:nvPr>
        </p:nvSpPr>
        <p:spPr>
          <a:xfrm>
            <a:off x="4932040" y="1484784"/>
            <a:ext cx="3931920" cy="1296144"/>
          </a:xfrm>
        </p:spPr>
        <p:txBody>
          <a:bodyPr>
            <a:normAutofit fontScale="70000" lnSpcReduction="20000"/>
          </a:bodyPr>
          <a:lstStyle/>
          <a:p>
            <a:r>
              <a:rPr lang="el-GR" sz="1800" b="1" dirty="0" smtClean="0">
                <a:effectLst>
                  <a:outerShdw blurRad="38100" dist="38100" dir="2700000" algn="tl">
                    <a:srgbClr val="000000">
                      <a:alpha val="43137"/>
                    </a:srgbClr>
                  </a:outerShdw>
                </a:effectLst>
              </a:rPr>
              <a:t>Ο Αλέξανδρος Παπαδιαμάντης γεννήθηκε στη Σκιάθο στις 4 Μαρτίου 1851. Ήταν ένα από τα εννέα παιδιά του δάσκαλου και ιερέα Αδαμάντιου Εμμανουήλ (1817-1897) και της </a:t>
            </a:r>
            <a:r>
              <a:rPr lang="el-GR" sz="1800" b="1" dirty="0" err="1" smtClean="0">
                <a:effectLst>
                  <a:outerShdw blurRad="38100" dist="38100" dir="2700000" algn="tl">
                    <a:srgbClr val="000000">
                      <a:alpha val="43137"/>
                    </a:srgbClr>
                  </a:outerShdw>
                </a:effectLst>
              </a:rPr>
              <a:t>Γκιουλώς</a:t>
            </a:r>
            <a:r>
              <a:rPr lang="el-GR" sz="1800" b="1" dirty="0" smtClean="0">
                <a:effectLst>
                  <a:outerShdw blurRad="38100" dist="38100" dir="2700000" algn="tl">
                    <a:srgbClr val="000000">
                      <a:alpha val="43137"/>
                    </a:srgbClr>
                  </a:outerShdw>
                </a:effectLst>
              </a:rPr>
              <a:t> Μοραΐτη (1822-1896). </a:t>
            </a:r>
            <a:br>
              <a:rPr lang="el-GR" sz="1800" b="1" dirty="0" smtClean="0">
                <a:effectLst>
                  <a:outerShdw blurRad="38100" dist="38100" dir="2700000" algn="tl">
                    <a:srgbClr val="000000">
                      <a:alpha val="43137"/>
                    </a:srgbClr>
                  </a:outerShdw>
                </a:effectLst>
              </a:rPr>
            </a:br>
            <a:r>
              <a:rPr lang="el-GR" dirty="0" smtClean="0"/>
              <a:t/>
            </a:r>
            <a:br>
              <a:rPr lang="el-GR" dirty="0" smtClean="0"/>
            </a:br>
            <a:r>
              <a:rPr lang="el-GR" dirty="0" smtClean="0"/>
              <a:t/>
            </a:r>
            <a:br>
              <a:rPr lang="el-GR" dirty="0" smtClean="0"/>
            </a:br>
            <a:endParaRPr lang="el-GR" dirty="0" smtClean="0"/>
          </a:p>
          <a:p>
            <a:endParaRPr lang="el-GR" dirty="0"/>
          </a:p>
        </p:txBody>
      </p:sp>
      <p:pic>
        <p:nvPicPr>
          <p:cNvPr id="9" name="8 - Θέση περιεχομένου" descr="Alexandros_Papadiamantis.jpg"/>
          <p:cNvPicPr>
            <a:picLocks noGrp="1" noChangeAspect="1"/>
          </p:cNvPicPr>
          <p:nvPr>
            <p:ph sz="half" idx="1"/>
          </p:nvPr>
        </p:nvPicPr>
        <p:blipFill>
          <a:blip r:embed="rId2" cstate="print"/>
          <a:stretch>
            <a:fillRect/>
          </a:stretch>
        </p:blipFill>
        <p:spPr>
          <a:xfrm>
            <a:off x="611560" y="2924944"/>
            <a:ext cx="4806535" cy="353061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2"/>
          </p:nvPr>
        </p:nvSpPr>
        <p:spPr>
          <a:xfrm>
            <a:off x="4932040" y="1107560"/>
            <a:ext cx="3963016" cy="2897504"/>
          </a:xfrm>
        </p:spPr>
        <p:txBody>
          <a:bodyPr>
            <a:noAutofit/>
          </a:bodyPr>
          <a:lstStyle/>
          <a:p>
            <a:r>
              <a:rPr lang="el-GR" sz="1600" b="1" dirty="0" smtClean="0">
                <a:effectLst>
                  <a:outerShdw blurRad="38100" dist="38100" dir="2700000" algn="tl">
                    <a:srgbClr val="000000">
                      <a:alpha val="43137"/>
                    </a:srgbClr>
                  </a:outerShdw>
                </a:effectLst>
              </a:rPr>
              <a:t>Έτσι, ο νεαρός Αλέξανδρος μεγάλωσε μέσα σ’ ένα κλίμα γεμάτο ευλάβεια και θρησκευτικότητα. Έμαθε τα πρώτα γράμματα στην πατρίδα του και στη Σκόπελο, φοίτησε κατόπιν στο γυμνάσιο της Χαλκίδας και ολοκλήρωσε τις γυμνασιακές του σπουδές στην Αθήνα (Βαρβάκειο) με χίλιες δυο στερήσεις. Το 1874 γράφτηκε στη Φιλοσοφική Σχολή του Πανεπιστημίου Αθηνών , αλλά δεν πήρε το δίπλωμά του.</a:t>
            </a:r>
            <a:br>
              <a:rPr lang="el-GR" sz="1600" b="1" dirty="0" smtClean="0">
                <a:effectLst>
                  <a:outerShdw blurRad="38100" dist="38100" dir="2700000" algn="tl">
                    <a:srgbClr val="000000">
                      <a:alpha val="43137"/>
                    </a:srgbClr>
                  </a:outerShdw>
                </a:effectLst>
              </a:rPr>
            </a:br>
            <a:endParaRPr lang="el-GR" sz="1600" b="1" dirty="0">
              <a:effectLst>
                <a:outerShdw blurRad="38100" dist="38100" dir="2700000" algn="tl">
                  <a:srgbClr val="000000">
                    <a:alpha val="43137"/>
                  </a:srgbClr>
                </a:outerShdw>
              </a:effectLst>
            </a:endParaRPr>
          </a:p>
        </p:txBody>
      </p:sp>
      <p:pic>
        <p:nvPicPr>
          <p:cNvPr id="5" name="4 - Θέση περιεχομένου" descr="Αλέξανδρος Παπαδιαμάντης.jpg"/>
          <p:cNvPicPr>
            <a:picLocks noGrp="1" noChangeAspect="1"/>
          </p:cNvPicPr>
          <p:nvPr>
            <p:ph sz="half" idx="1"/>
          </p:nvPr>
        </p:nvPicPr>
        <p:blipFill>
          <a:blip r:embed="rId2" cstate="print"/>
          <a:stretch>
            <a:fillRect/>
          </a:stretch>
        </p:blipFill>
        <p:spPr>
          <a:xfrm>
            <a:off x="467544" y="2924944"/>
            <a:ext cx="4196376" cy="335240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2"/>
          </p:nvPr>
        </p:nvSpPr>
        <p:spPr>
          <a:xfrm>
            <a:off x="4963136" y="1107560"/>
            <a:ext cx="3931920" cy="3041520"/>
          </a:xfrm>
        </p:spPr>
        <p:txBody>
          <a:bodyPr>
            <a:normAutofit lnSpcReduction="10000"/>
          </a:bodyPr>
          <a:lstStyle/>
          <a:p>
            <a:r>
              <a:rPr lang="el-GR" b="1" dirty="0" smtClean="0">
                <a:effectLst>
                  <a:outerShdw blurRad="38100" dist="38100" dir="2700000" algn="tl">
                    <a:srgbClr val="000000">
                      <a:alpha val="43137"/>
                    </a:srgbClr>
                  </a:outerShdw>
                </a:effectLst>
              </a:rPr>
              <a:t>Φύση ασκητική ο Παπαδιαμάντης, στα </a:t>
            </a:r>
            <a:r>
              <a:rPr lang="el-GR" b="1" dirty="0" err="1" smtClean="0">
                <a:effectLst>
                  <a:outerShdw blurRad="38100" dist="38100" dir="2700000" algn="tl">
                    <a:srgbClr val="000000">
                      <a:alpha val="43137"/>
                    </a:srgbClr>
                  </a:outerShdw>
                </a:effectLst>
              </a:rPr>
              <a:t>είκοσί</a:t>
            </a:r>
            <a:r>
              <a:rPr lang="el-GR" b="1" dirty="0" smtClean="0">
                <a:effectLst>
                  <a:outerShdw blurRad="38100" dist="38100" dir="2700000" algn="tl">
                    <a:srgbClr val="000000">
                      <a:alpha val="43137"/>
                    </a:srgbClr>
                  </a:outerShdw>
                </a:effectLst>
              </a:rPr>
              <a:t> του πήγε στο Άγιο Όρος μαζί με τον εξάδελφό του, επίσης διηγηματογράφο, Αλέξανδρο </a:t>
            </a:r>
            <a:r>
              <a:rPr lang="el-GR" b="1" dirty="0" err="1" smtClean="0">
                <a:effectLst>
                  <a:outerShdw blurRad="38100" dist="38100" dir="2700000" algn="tl">
                    <a:srgbClr val="000000">
                      <a:alpha val="43137"/>
                    </a:srgbClr>
                  </a:outerShdw>
                </a:effectLst>
              </a:rPr>
              <a:t>Μωραϊτίδη</a:t>
            </a:r>
            <a:r>
              <a:rPr lang="el-GR" b="1" dirty="0" smtClean="0">
                <a:effectLst>
                  <a:outerShdw blurRad="38100" dist="38100" dir="2700000" algn="tl">
                    <a:srgbClr val="000000">
                      <a:alpha val="43137"/>
                    </a:srgbClr>
                  </a:outerShdw>
                </a:effectLst>
              </a:rPr>
              <a:t>, για να προσκυνήσει, όπως έλεγε ο ίδιος. Πάντως, δεν έμεινε πολύ εκεί. Γύρισε στην Αθήνα και όλη του η ζωή κύλησε λιτά και ασκητικά ανάμεσα στη βιοπάλη, τη συγγραφή και την εκκλησία. Επί χρόνια ήταν ο τακτικός ψάλτης στο εκκλησάκι του Αγίου </a:t>
            </a:r>
            <a:r>
              <a:rPr lang="el-GR" b="1" dirty="0" err="1" smtClean="0">
                <a:effectLst>
                  <a:outerShdw blurRad="38100" dist="38100" dir="2700000" algn="tl">
                    <a:srgbClr val="000000">
                      <a:alpha val="43137"/>
                    </a:srgbClr>
                  </a:outerShdw>
                </a:effectLst>
              </a:rPr>
              <a:t>Ελισσαίου</a:t>
            </a:r>
            <a:r>
              <a:rPr lang="el-GR" b="1" dirty="0" smtClean="0">
                <a:effectLst>
                  <a:outerShdw blurRad="38100" dist="38100" dir="2700000" algn="tl">
                    <a:srgbClr val="000000">
                      <a:alpha val="43137"/>
                    </a:srgbClr>
                  </a:outerShdw>
                </a:effectLst>
              </a:rPr>
              <a:t> στο Μοναστηράκι και από τα μικρά του χρόνια ως το θάνατό του η πιο αγαπημένη του ενασχόληση ήταν η μελέτη εκκλησιαστικών βιβ</a:t>
            </a:r>
            <a:r>
              <a:rPr lang="el-GR" dirty="0" smtClean="0">
                <a:effectLst>
                  <a:outerShdw blurRad="38100" dist="38100" dir="2700000" algn="tl">
                    <a:srgbClr val="000000">
                      <a:alpha val="43137"/>
                    </a:srgbClr>
                  </a:outerShdw>
                </a:effectLst>
              </a:rPr>
              <a:t>λίων.</a:t>
            </a:r>
            <a:r>
              <a:rPr lang="el-GR" dirty="0" smtClean="0"/>
              <a:t/>
            </a:r>
            <a:br>
              <a:rPr lang="el-GR" dirty="0" smtClean="0"/>
            </a:br>
            <a:endParaRPr lang="el-GR" dirty="0"/>
          </a:p>
        </p:txBody>
      </p:sp>
      <p:pic>
        <p:nvPicPr>
          <p:cNvPr id="5" name="4 - Θέση περιεχομένου" descr="Alexandros_Papadiamantis-2.jpg"/>
          <p:cNvPicPr>
            <a:picLocks noGrp="1" noChangeAspect="1"/>
          </p:cNvPicPr>
          <p:nvPr>
            <p:ph sz="half" idx="1"/>
          </p:nvPr>
        </p:nvPicPr>
        <p:blipFill>
          <a:blip r:embed="rId2" cstate="print"/>
          <a:stretch>
            <a:fillRect/>
          </a:stretch>
        </p:blipFill>
        <p:spPr>
          <a:xfrm>
            <a:off x="899592" y="2780928"/>
            <a:ext cx="2692424" cy="362304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endParaRPr lang="el-GR"/>
          </a:p>
        </p:txBody>
      </p:sp>
      <p:sp>
        <p:nvSpPr>
          <p:cNvPr id="7" name="6 - Θέση κειμένου"/>
          <p:cNvSpPr>
            <a:spLocks noGrp="1"/>
          </p:cNvSpPr>
          <p:nvPr>
            <p:ph type="body" idx="2"/>
          </p:nvPr>
        </p:nvSpPr>
        <p:spPr>
          <a:xfrm>
            <a:off x="4963136" y="1107560"/>
            <a:ext cx="3931920" cy="2177424"/>
          </a:xfrm>
        </p:spPr>
        <p:txBody>
          <a:bodyPr>
            <a:normAutofit fontScale="92500" lnSpcReduction="20000"/>
          </a:bodyPr>
          <a:lstStyle/>
          <a:p>
            <a:r>
              <a:rPr lang="el-GR" b="1" dirty="0" smtClean="0">
                <a:effectLst>
                  <a:outerShdw blurRad="38100" dist="38100" dir="2700000" algn="tl">
                    <a:srgbClr val="000000">
                      <a:alpha val="43137"/>
                    </a:srgbClr>
                  </a:outerShdw>
                </a:effectLst>
              </a:rPr>
              <a:t>Ο Παπαδιαμάντης πολύ νέος άρχισε να συνεργάζεται με εφημερίδες και περιοδικά. Δημοσίευε ιδίως μεταφράσεις λογοτεχνικών έργων από τα αγγλικά και γαλλικά, γλώσσες που τις έμαθε μόνος του. Παράλληλα, άρχισε και το καθαυτό λογοτεχνικό του έργο. Τα πρώτα χρόνια καταγίνεται με ιστορικά μυθιστορήματα: «</a:t>
            </a:r>
            <a:r>
              <a:rPr lang="el-GR" b="1" dirty="0" err="1" smtClean="0">
                <a:effectLst>
                  <a:outerShdw blurRad="38100" dist="38100" dir="2700000" algn="tl">
                    <a:srgbClr val="000000">
                      <a:alpha val="43137"/>
                    </a:srgbClr>
                  </a:outerShdw>
                </a:effectLst>
              </a:rPr>
              <a:t>Μετανάστις</a:t>
            </a:r>
            <a:r>
              <a:rPr lang="el-GR" b="1" dirty="0" smtClean="0">
                <a:effectLst>
                  <a:outerShdw blurRad="38100" dist="38100" dir="2700000" algn="tl">
                    <a:srgbClr val="000000">
                      <a:alpha val="43137"/>
                    </a:srgbClr>
                  </a:outerShdw>
                </a:effectLst>
              </a:rPr>
              <a:t> (1880), «Οι Έμποροι των Εθνών» (1883), «Η Γυφτοπούλα» (1884). Γράφει και μερικά ποιήματα.</a:t>
            </a:r>
            <a:br>
              <a:rPr lang="el-GR" b="1" dirty="0" smtClean="0">
                <a:effectLst>
                  <a:outerShdw blurRad="38100" dist="38100" dir="2700000" algn="tl">
                    <a:srgbClr val="000000">
                      <a:alpha val="43137"/>
                    </a:srgbClr>
                  </a:outerShdw>
                </a:effectLst>
              </a:rPr>
            </a:br>
            <a:r>
              <a:rPr lang="el-GR" dirty="0" smtClean="0">
                <a:effectLst>
                  <a:outerShdw blurRad="38100" dist="38100" dir="2700000" algn="tl">
                    <a:srgbClr val="000000">
                      <a:alpha val="43137"/>
                    </a:srgbClr>
                  </a:outerShdw>
                </a:effectLst>
              </a:rPr>
              <a:t/>
            </a:r>
            <a:br>
              <a:rPr lang="el-GR" dirty="0" smtClean="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p:txBody>
      </p:sp>
      <p:pic>
        <p:nvPicPr>
          <p:cNvPr id="8" name="7 - Θέση περιεχομένου" descr="Αλέξανδρος Παπαδιαμάντης 2.jpg"/>
          <p:cNvPicPr>
            <a:picLocks noGrp="1" noChangeAspect="1"/>
          </p:cNvPicPr>
          <p:nvPr>
            <p:ph sz="half" idx="1"/>
          </p:nvPr>
        </p:nvPicPr>
        <p:blipFill>
          <a:blip r:embed="rId2" cstate="print"/>
          <a:stretch>
            <a:fillRect/>
          </a:stretch>
        </p:blipFill>
        <p:spPr>
          <a:xfrm>
            <a:off x="683568" y="2996952"/>
            <a:ext cx="3024336" cy="347883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2537464"/>
          </a:xfrm>
        </p:spPr>
        <p:txBody>
          <a:bodyPr>
            <a:normAutofit fontScale="92500" lnSpcReduction="20000"/>
          </a:bodyPr>
          <a:lstStyle/>
          <a:p>
            <a:r>
              <a:rPr lang="el-GR" b="1" dirty="0" smtClean="0">
                <a:effectLst>
                  <a:outerShdw blurRad="38100" dist="38100" dir="2700000" algn="tl">
                    <a:srgbClr val="000000">
                      <a:alpha val="43137"/>
                    </a:srgbClr>
                  </a:outerShdw>
                </a:effectLst>
              </a:rPr>
              <a:t>Γρήγορα, όμως, βρήκε τον αληθινό του δρόμο και στράφηκε προς το διήγημα. Ο «Χρήστος </a:t>
            </a:r>
            <a:r>
              <a:rPr lang="el-GR" b="1" dirty="0" err="1" smtClean="0">
                <a:effectLst>
                  <a:outerShdw blurRad="38100" dist="38100" dir="2700000" algn="tl">
                    <a:srgbClr val="000000">
                      <a:alpha val="43137"/>
                    </a:srgbClr>
                  </a:outerShdw>
                </a:effectLst>
              </a:rPr>
              <a:t>Μηλιόνης</a:t>
            </a:r>
            <a:r>
              <a:rPr lang="el-GR" b="1" dirty="0" smtClean="0">
                <a:effectLst>
                  <a:outerShdw blurRad="38100" dist="38100" dir="2700000" algn="tl">
                    <a:srgbClr val="000000">
                      <a:alpha val="43137"/>
                    </a:srgbClr>
                  </a:outerShdw>
                </a:effectLst>
              </a:rPr>
              <a:t>» (1885), εμπνευσμένος από ένα δημοτικό τραγούδι, είναι η απαρχή της στροφής αυτής. Από το 1885 καταγίνεται αποκλειστικά μ’ αυτό το είδος. Γράφει μικρά και μεγάλα διηγήματα (νουβέλες): «Η Χολεριασμένη (1901), «Ο Πεντάρφανος» (1905), «Ο Νεκρός ταξιδιώτης (1910), «Η Φόνισσα» (1903), «Οι Μάγισσες (1900), «Η Νοσταλγός» (1894), τα «Χριστουγεννιάτικα διηγήματα», τα « Πρωτοχρονιάτικα διηγήματα και τα «Πασχαλινά διηγήματα».</a:t>
            </a:r>
            <a:br>
              <a:rPr lang="el-GR" b="1" dirty="0" smtClean="0">
                <a:effectLst>
                  <a:outerShdw blurRad="38100" dist="38100" dir="2700000" algn="tl">
                    <a:srgbClr val="000000">
                      <a:alpha val="43137"/>
                    </a:srgbClr>
                  </a:outerShdw>
                </a:effectLst>
              </a:rPr>
            </a:br>
            <a:endParaRPr lang="el-GR" b="1" dirty="0">
              <a:effectLst>
                <a:outerShdw blurRad="38100" dist="38100" dir="2700000" algn="tl">
                  <a:srgbClr val="000000">
                    <a:alpha val="43137"/>
                  </a:srgbClr>
                </a:outerShdw>
              </a:effectLst>
            </a:endParaRPr>
          </a:p>
        </p:txBody>
      </p:sp>
      <p:pic>
        <p:nvPicPr>
          <p:cNvPr id="5" name="4 - Θέση περιεχομένου" descr="Αλέξανδρος Παπαδιαμάντης 3.jpg"/>
          <p:cNvPicPr>
            <a:picLocks noGrp="1" noChangeAspect="1"/>
          </p:cNvPicPr>
          <p:nvPr>
            <p:ph sz="half" idx="1"/>
          </p:nvPr>
        </p:nvPicPr>
        <p:blipFill>
          <a:blip r:embed="rId2" cstate="print"/>
          <a:stretch>
            <a:fillRect/>
          </a:stretch>
        </p:blipFill>
        <p:spPr>
          <a:xfrm>
            <a:off x="796130" y="3435350"/>
            <a:ext cx="3127797" cy="265794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3185536"/>
          </a:xfrm>
        </p:spPr>
        <p:txBody>
          <a:bodyPr>
            <a:normAutofit lnSpcReduction="10000"/>
          </a:bodyPr>
          <a:lstStyle/>
          <a:p>
            <a:r>
              <a:rPr lang="el-GR" b="1" dirty="0" smtClean="0">
                <a:effectLst>
                  <a:outerShdw blurRad="38100" dist="38100" dir="2700000" algn="tl">
                    <a:srgbClr val="000000">
                      <a:alpha val="43137"/>
                    </a:srgbClr>
                  </a:outerShdw>
                </a:effectLst>
              </a:rPr>
              <a:t>Το πλούσιο διηγηματικό του έργο, με θέματα και τύπους από τις λαϊκές συνοικίες της Αθήνας ή την απλοϊκή ζωή της κοινωνίας της Σκιάθου, τον παρουσιάζει συγγραφέα του είδους, που λέγεται ηθογραφία. Αλλά η ηθογραφία του είναι μόνο ο σκηνικός διάκοσμος, όπου κινούνται τα πρόσωπα και ξετυλίγονται τα γεγονότα. Ο Παπαδιαμάντης δεν αντιγράφει ήθη και έθιμα. Βλέπει τη λαϊκή ψυχή, ζει τις εκδηλώσεις και αποτυπώνει όλα αυτά στο έργο του, ένα έργο τελείως προσωπικό και ιδιότυπο ως προς την εκλογή των θεμάτων, την έμπνευση και τη γλώσσα.</a:t>
            </a:r>
            <a:br>
              <a:rPr lang="el-GR" b="1" dirty="0" smtClean="0">
                <a:effectLst>
                  <a:outerShdw blurRad="38100" dist="38100" dir="2700000" algn="tl">
                    <a:srgbClr val="000000">
                      <a:alpha val="43137"/>
                    </a:srgbClr>
                  </a:outerShdw>
                </a:effectLst>
              </a:rPr>
            </a:br>
            <a:endParaRPr lang="el-GR" b="1" dirty="0">
              <a:effectLst>
                <a:outerShdw blurRad="38100" dist="38100" dir="2700000" algn="tl">
                  <a:srgbClr val="000000">
                    <a:alpha val="43137"/>
                  </a:srgbClr>
                </a:outerShdw>
              </a:effectLst>
            </a:endParaRPr>
          </a:p>
        </p:txBody>
      </p:sp>
      <p:pic>
        <p:nvPicPr>
          <p:cNvPr id="5" name="4 - Θέση περιεχομένου" descr="Αλέξανδρος Παπαδιαμάντης 4.jpg"/>
          <p:cNvPicPr>
            <a:picLocks noGrp="1" noChangeAspect="1"/>
          </p:cNvPicPr>
          <p:nvPr>
            <p:ph sz="half" idx="1"/>
          </p:nvPr>
        </p:nvPicPr>
        <p:blipFill>
          <a:blip r:embed="rId2" cstate="print"/>
          <a:stretch>
            <a:fillRect/>
          </a:stretch>
        </p:blipFill>
        <p:spPr>
          <a:xfrm>
            <a:off x="807244" y="2708920"/>
            <a:ext cx="3548732" cy="329976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3545576"/>
          </a:xfrm>
        </p:spPr>
        <p:txBody>
          <a:bodyPr>
            <a:normAutofit lnSpcReduction="10000"/>
          </a:bodyPr>
          <a:lstStyle/>
          <a:p>
            <a:r>
              <a:rPr lang="el-GR" b="1" dirty="0" smtClean="0">
                <a:effectLst>
                  <a:outerShdw blurRad="38100" dist="38100" dir="2700000" algn="tl">
                    <a:srgbClr val="000000">
                      <a:alpha val="43137"/>
                    </a:srgbClr>
                  </a:outerShdw>
                </a:effectLst>
              </a:rPr>
              <a:t>Ο Παπαδιαμάντης αγάπησε την απλοϊκή ζωή, τη νοσταλγούσε και την ονειροπολούσε συνεχώς και είχε το μεγάλο μυστικό να μεταμορφώνει τα ονειροπολήματά του σε εκλεκτά διηγήματα. Ασφαλώς τέτοιες ώρες νοσταλγίας και ονειροπόλησης έπλασε τα «Ρόδινα Ακρογιάλια» (1908), «Ολόγυρα, στη λίμνη» (1892), «Το Αστεράκι» (1909), «Το μοιρολόγι της φώκιας»(1908) κ.ά. Τέτοιες ώρες, επίσης, καθώς έσκυβε πάνω από τον ανθρώπινο πόνο, έγραψε τη «</a:t>
            </a:r>
            <a:r>
              <a:rPr lang="el-GR" b="1" dirty="0" err="1" smtClean="0">
                <a:effectLst>
                  <a:outerShdw blurRad="38100" dist="38100" dir="2700000" algn="tl">
                    <a:srgbClr val="000000">
                      <a:alpha val="43137"/>
                    </a:srgbClr>
                  </a:outerShdw>
                </a:effectLst>
              </a:rPr>
              <a:t>Μαυρομαντηλού</a:t>
            </a:r>
            <a:r>
              <a:rPr lang="el-GR" b="1" dirty="0" smtClean="0">
                <a:effectLst>
                  <a:outerShdw blurRad="38100" dist="38100" dir="2700000" algn="tl">
                    <a:srgbClr val="000000">
                      <a:alpha val="43137"/>
                    </a:srgbClr>
                  </a:outerShdw>
                </a:effectLst>
              </a:rPr>
              <a:t>» (1891), τη «</a:t>
            </a:r>
            <a:r>
              <a:rPr lang="el-GR" b="1" dirty="0" err="1" smtClean="0">
                <a:effectLst>
                  <a:outerShdw blurRad="38100" dist="38100" dir="2700000" algn="tl">
                    <a:srgbClr val="000000">
                      <a:alpha val="43137"/>
                    </a:srgbClr>
                  </a:outerShdw>
                </a:effectLst>
              </a:rPr>
              <a:t>Σταχομαζώχτρα</a:t>
            </a:r>
            <a:r>
              <a:rPr lang="el-GR" b="1" dirty="0" smtClean="0">
                <a:effectLst>
                  <a:outerShdw blurRad="38100" dist="38100" dir="2700000" algn="tl">
                    <a:srgbClr val="000000">
                      <a:alpha val="43137"/>
                    </a:srgbClr>
                  </a:outerShdw>
                </a:effectLst>
              </a:rPr>
              <a:t>» (1889), το «Σπιτάκι στο λιβάδι» (1896), την «</a:t>
            </a:r>
            <a:r>
              <a:rPr lang="el-GR" b="1" dirty="0" err="1" smtClean="0">
                <a:effectLst>
                  <a:outerShdw blurRad="38100" dist="38100" dir="2700000" algn="tl">
                    <a:srgbClr val="000000">
                      <a:alpha val="43137"/>
                    </a:srgbClr>
                  </a:outerShdw>
                </a:effectLst>
              </a:rPr>
              <a:t>Υπηρέτρα</a:t>
            </a:r>
            <a:r>
              <a:rPr lang="el-GR" b="1" dirty="0" smtClean="0">
                <a:effectLst>
                  <a:outerShdw blurRad="38100" dist="38100" dir="2700000" algn="tl">
                    <a:srgbClr val="000000">
                      <a:alpha val="43137"/>
                    </a:srgbClr>
                  </a:outerShdw>
                </a:effectLst>
              </a:rPr>
              <a:t>» (1888) ή το μικρό αριστούργημα «Στο Χριστό στο κάστρο» </a:t>
            </a:r>
            <a:r>
              <a:rPr lang="el-GR" b="1" dirty="0" smtClean="0"/>
              <a:t>(1892).</a:t>
            </a:r>
            <a:br>
              <a:rPr lang="el-GR" b="1" dirty="0" smtClean="0"/>
            </a:br>
            <a:endParaRPr lang="el-GR" b="1" dirty="0"/>
          </a:p>
        </p:txBody>
      </p:sp>
      <p:pic>
        <p:nvPicPr>
          <p:cNvPr id="5" name="4 - Θέση περιεχομένου" descr="Αλέξανδρος Παπαδιαμάντης 5.jpg"/>
          <p:cNvPicPr>
            <a:picLocks noGrp="1" noChangeAspect="1"/>
          </p:cNvPicPr>
          <p:nvPr>
            <p:ph sz="half" idx="1"/>
          </p:nvPr>
        </p:nvPicPr>
        <p:blipFill>
          <a:blip r:embed="rId2" cstate="print"/>
          <a:stretch>
            <a:fillRect/>
          </a:stretch>
        </p:blipFill>
        <p:spPr>
          <a:xfrm>
            <a:off x="611560" y="3068960"/>
            <a:ext cx="3536752" cy="320201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2"/>
          </p:nvPr>
        </p:nvSpPr>
        <p:spPr>
          <a:xfrm>
            <a:off x="4963136" y="1107560"/>
            <a:ext cx="3931920" cy="2609472"/>
          </a:xfrm>
        </p:spPr>
        <p:txBody>
          <a:bodyPr/>
          <a:lstStyle/>
          <a:p>
            <a:r>
              <a:rPr lang="el-GR" b="1" dirty="0" smtClean="0">
                <a:effectLst>
                  <a:outerShdw blurRad="38100" dist="38100" dir="2700000" algn="tl">
                    <a:srgbClr val="000000">
                      <a:alpha val="43137"/>
                    </a:srgbClr>
                  </a:outerShdw>
                </a:effectLst>
              </a:rPr>
              <a:t>Στο προσωπικό ύφος του Παπαδιαμάντη ανήκουν ακόμα η έντονη λατρεία της φύσης, η θρησκευτική ευλάβεια και η βυζαντινή μελωδία, που είναι διάχυτη στο έργο του. Άλλωστε, το λέει και ο ίδιος: «Όσον ζω και αναπνέω και </a:t>
            </a:r>
            <a:r>
              <a:rPr lang="el-GR" b="1" dirty="0" err="1" smtClean="0">
                <a:effectLst>
                  <a:outerShdw blurRad="38100" dist="38100" dir="2700000" algn="tl">
                    <a:srgbClr val="000000">
                      <a:alpha val="43137"/>
                    </a:srgbClr>
                  </a:outerShdw>
                </a:effectLst>
              </a:rPr>
              <a:t>σωφρονώ</a:t>
            </a:r>
            <a:r>
              <a:rPr lang="el-GR" b="1" dirty="0" smtClean="0">
                <a:effectLst>
                  <a:outerShdw blurRad="38100" dist="38100" dir="2700000" algn="tl">
                    <a:srgbClr val="000000">
                      <a:alpha val="43137"/>
                    </a:srgbClr>
                  </a:outerShdw>
                </a:effectLst>
              </a:rPr>
              <a:t>, δεν θα παύσω να υμνώ μετά λατρείας τον </a:t>
            </a:r>
            <a:r>
              <a:rPr lang="el-GR" b="1" dirty="0" err="1" smtClean="0">
                <a:effectLst>
                  <a:outerShdw blurRad="38100" dist="38100" dir="2700000" algn="tl">
                    <a:srgbClr val="000000">
                      <a:alpha val="43137"/>
                    </a:srgbClr>
                  </a:outerShdw>
                </a:effectLst>
              </a:rPr>
              <a:t>Χριστόν</a:t>
            </a:r>
            <a:r>
              <a:rPr lang="el-GR" b="1" dirty="0" smtClean="0">
                <a:effectLst>
                  <a:outerShdw blurRad="38100" dist="38100" dir="2700000" algn="tl">
                    <a:srgbClr val="000000">
                      <a:alpha val="43137"/>
                    </a:srgbClr>
                  </a:outerShdw>
                </a:effectLst>
              </a:rPr>
              <a:t> μου, να περιγράφω μετ’ έρωτος την </a:t>
            </a:r>
            <a:r>
              <a:rPr lang="el-GR" b="1" dirty="0" err="1" smtClean="0">
                <a:effectLst>
                  <a:outerShdw blurRad="38100" dist="38100" dir="2700000" algn="tl">
                    <a:srgbClr val="000000">
                      <a:alpha val="43137"/>
                    </a:srgbClr>
                  </a:outerShdw>
                </a:effectLst>
              </a:rPr>
              <a:t>φύσιν</a:t>
            </a:r>
            <a:r>
              <a:rPr lang="el-GR" b="1" dirty="0" smtClean="0">
                <a:effectLst>
                  <a:outerShdw blurRad="38100" dist="38100" dir="2700000" algn="tl">
                    <a:srgbClr val="000000">
                      <a:alpha val="43137"/>
                    </a:srgbClr>
                  </a:outerShdw>
                </a:effectLst>
              </a:rPr>
              <a:t> και να ζωγραφώ μετά στοργής τα γνήσια ελληνικά ήθη».</a:t>
            </a:r>
            <a:br>
              <a:rPr lang="el-GR" b="1" dirty="0" smtClean="0">
                <a:effectLst>
                  <a:outerShdw blurRad="38100" dist="38100" dir="2700000" algn="tl">
                    <a:srgbClr val="000000">
                      <a:alpha val="43137"/>
                    </a:srgbClr>
                  </a:outerShdw>
                </a:effectLst>
              </a:rPr>
            </a:br>
            <a:endParaRPr lang="el-GR" b="1" dirty="0" smtClean="0">
              <a:effectLst>
                <a:outerShdw blurRad="38100" dist="38100" dir="2700000" algn="tl">
                  <a:srgbClr val="000000">
                    <a:alpha val="43137"/>
                  </a:srgbClr>
                </a:outerShdw>
              </a:effectLst>
            </a:endParaRPr>
          </a:p>
          <a:p>
            <a:endParaRPr lang="el-GR" dirty="0"/>
          </a:p>
        </p:txBody>
      </p:sp>
      <p:pic>
        <p:nvPicPr>
          <p:cNvPr id="5" name="4 - Θέση περιεχομένου" descr="Αλέξανδρος Παπαδιαμάντης 6.jpg"/>
          <p:cNvPicPr>
            <a:picLocks noGrp="1" noChangeAspect="1"/>
          </p:cNvPicPr>
          <p:nvPr>
            <p:ph sz="half" idx="1"/>
          </p:nvPr>
        </p:nvPicPr>
        <p:blipFill>
          <a:blip r:embed="rId2" cstate="print"/>
          <a:stretch>
            <a:fillRect/>
          </a:stretch>
        </p:blipFill>
        <p:spPr>
          <a:xfrm>
            <a:off x="971600" y="3356992"/>
            <a:ext cx="3839344" cy="288499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79</TotalTime>
  <Words>808</Words>
  <Application>Microsoft Office PowerPoint</Application>
  <PresentationFormat>Προβολή στην οθόνη (4:3)</PresentationFormat>
  <Paragraphs>14</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Τήξη</vt:lpstr>
      <vt:lpstr>Αλέξανδρος Παπαδιαμάντης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Αλέξανδρος Παπαδιαμάντης</dc:title>
  <dc:creator>maria</dc:creator>
  <cp:lastModifiedBy>maria</cp:lastModifiedBy>
  <cp:revision>9</cp:revision>
  <dcterms:created xsi:type="dcterms:W3CDTF">2021-04-16T15:42:37Z</dcterms:created>
  <dcterms:modified xsi:type="dcterms:W3CDTF">2021-04-19T11:54:38Z</dcterms:modified>
</cp:coreProperties>
</file>